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4" r:id="rId4"/>
  </p:sldMasterIdLst>
  <p:handoutMasterIdLst>
    <p:handoutMasterId r:id="rId6"/>
  </p:handoutMasterIdLst>
  <p:sldIdLst>
    <p:sldId id="256" r:id="rId5"/>
  </p:sldIdLst>
  <p:sldSz cx="12192000" cy="1625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F2F2F2"/>
    <a:srgbClr val="F26D26"/>
    <a:srgbClr val="D55A66"/>
    <a:srgbClr val="54763F"/>
    <a:srgbClr val="799B4D"/>
    <a:srgbClr val="7B7635"/>
    <a:srgbClr val="C29162"/>
    <a:srgbClr val="BA8B7F"/>
    <a:srgbClr val="F28A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autoAdjust="0"/>
    <p:restoredTop sz="94694" autoAdjust="0"/>
  </p:normalViewPr>
  <p:slideViewPr>
    <p:cSldViewPr snapToGrid="0">
      <p:cViewPr varScale="1">
        <p:scale>
          <a:sx n="75" d="100"/>
          <a:sy n="75" d="100"/>
        </p:scale>
        <p:origin x="3784" y="208"/>
      </p:cViewPr>
      <p:guideLst/>
    </p:cSldViewPr>
  </p:slideViewPr>
  <p:notesTextViewPr>
    <p:cViewPr>
      <p:scale>
        <a:sx n="1" d="1"/>
        <a:sy n="1" d="1"/>
      </p:scale>
      <p:origin x="0" y="0"/>
    </p:cViewPr>
  </p:notesTextViewPr>
  <p:notesViewPr>
    <p:cSldViewPr snapToGrid="0" showGuides="1">
      <p:cViewPr varScale="1">
        <p:scale>
          <a:sx n="61" d="100"/>
          <a:sy n="61" d="100"/>
        </p:scale>
        <p:origin x="1560"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handoutMaster" Target="handoutMasters/handout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9539FF-463E-4997-AB93-3D2FD38F62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5BB57F7-159A-4DE9-926A-802C770CE1F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24A8E2-EEF3-4D7F-A61C-E9489264B46B}" type="datetimeFigureOut">
              <a:rPr lang="en-US" smtClean="0"/>
              <a:t>5/23/19</a:t>
            </a:fld>
            <a:endParaRPr lang="en-US"/>
          </a:p>
        </p:txBody>
      </p:sp>
      <p:sp>
        <p:nvSpPr>
          <p:cNvPr id="4" name="Footer Placeholder 3">
            <a:extLst>
              <a:ext uri="{FF2B5EF4-FFF2-40B4-BE49-F238E27FC236}">
                <a16:creationId xmlns:a16="http://schemas.microsoft.com/office/drawing/2014/main" id="{8F73655A-6B65-450F-B5FC-A616F5F4D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A69016-878F-4EE0-9262-CEA5CF5C8C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C17AD8-F341-4E7B-BCC3-9126198F0808}" type="slidenum">
              <a:rPr lang="en-US" smtClean="0"/>
              <a:t>‹#›</a:t>
            </a:fld>
            <a:endParaRPr lang="en-US"/>
          </a:p>
        </p:txBody>
      </p:sp>
    </p:spTree>
    <p:extLst>
      <p:ext uri="{BB962C8B-B14F-4D97-AF65-F5344CB8AC3E}">
        <p14:creationId xmlns:p14="http://schemas.microsoft.com/office/powerpoint/2010/main" val="156486644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8CCF8-B567-45DB-B26B-82D0691768AF}"/>
              </a:ext>
            </a:extLst>
          </p:cNvPr>
          <p:cNvSpPr>
            <a:spLocks noGrp="1"/>
          </p:cNvSpPr>
          <p:nvPr>
            <p:ph type="title"/>
          </p:nvPr>
        </p:nvSpPr>
        <p:spPr>
          <a:xfrm>
            <a:off x="838200" y="865188"/>
            <a:ext cx="10515600" cy="7807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33255763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09F0DE40-D8B4-437A-8E47-FD02C90D073E}"/>
              </a:ext>
            </a:extLst>
          </p:cNvPr>
          <p:cNvSpPr/>
          <p:nvPr userDrawn="1"/>
        </p:nvSpPr>
        <p:spPr>
          <a:xfrm flipH="1">
            <a:off x="227027" y="262980"/>
            <a:ext cx="11737946" cy="14826674"/>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441861479"/>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tiff"/><Relationship Id="rId18" Type="http://schemas.openxmlformats.org/officeDocument/2006/relationships/image" Target="../media/image17.tiff"/><Relationship Id="rId26" Type="http://schemas.openxmlformats.org/officeDocument/2006/relationships/image" Target="../media/image25.tiff"/><Relationship Id="rId21" Type="http://schemas.openxmlformats.org/officeDocument/2006/relationships/image" Target="../media/image20.tiff"/><Relationship Id="rId34" Type="http://schemas.openxmlformats.org/officeDocument/2006/relationships/image" Target="../media/image33.tiff"/><Relationship Id="rId7" Type="http://schemas.openxmlformats.org/officeDocument/2006/relationships/image" Target="../media/image6.png"/><Relationship Id="rId12" Type="http://schemas.openxmlformats.org/officeDocument/2006/relationships/image" Target="../media/image11.tiff"/><Relationship Id="rId17" Type="http://schemas.openxmlformats.org/officeDocument/2006/relationships/image" Target="../media/image16.tiff"/><Relationship Id="rId25" Type="http://schemas.openxmlformats.org/officeDocument/2006/relationships/image" Target="../media/image24.tiff"/><Relationship Id="rId33" Type="http://schemas.openxmlformats.org/officeDocument/2006/relationships/image" Target="../media/image32.tiff"/><Relationship Id="rId2" Type="http://schemas.openxmlformats.org/officeDocument/2006/relationships/image" Target="../media/image1.png"/><Relationship Id="rId16" Type="http://schemas.openxmlformats.org/officeDocument/2006/relationships/image" Target="../media/image15.tiff"/><Relationship Id="rId20" Type="http://schemas.openxmlformats.org/officeDocument/2006/relationships/image" Target="../media/image19.tiff"/><Relationship Id="rId29" Type="http://schemas.openxmlformats.org/officeDocument/2006/relationships/image" Target="../media/image28.tiff"/><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10.tiff"/><Relationship Id="rId24" Type="http://schemas.openxmlformats.org/officeDocument/2006/relationships/image" Target="../media/image23.tiff"/><Relationship Id="rId32" Type="http://schemas.openxmlformats.org/officeDocument/2006/relationships/image" Target="../media/image31.tiff"/><Relationship Id="rId37" Type="http://schemas.openxmlformats.org/officeDocument/2006/relationships/image" Target="../media/image36.tiff"/><Relationship Id="rId5" Type="http://schemas.openxmlformats.org/officeDocument/2006/relationships/image" Target="../media/image4.png"/><Relationship Id="rId15" Type="http://schemas.openxmlformats.org/officeDocument/2006/relationships/image" Target="../media/image14.tiff"/><Relationship Id="rId23" Type="http://schemas.openxmlformats.org/officeDocument/2006/relationships/image" Target="../media/image22.tiff"/><Relationship Id="rId28" Type="http://schemas.openxmlformats.org/officeDocument/2006/relationships/image" Target="../media/image27.tiff"/><Relationship Id="rId36" Type="http://schemas.openxmlformats.org/officeDocument/2006/relationships/image" Target="../media/image35.tiff"/><Relationship Id="rId10" Type="http://schemas.openxmlformats.org/officeDocument/2006/relationships/image" Target="../media/image9.png"/><Relationship Id="rId19" Type="http://schemas.openxmlformats.org/officeDocument/2006/relationships/image" Target="../media/image18.tiff"/><Relationship Id="rId31" Type="http://schemas.openxmlformats.org/officeDocument/2006/relationships/image" Target="../media/image30.tiff"/><Relationship Id="rId4" Type="http://schemas.openxmlformats.org/officeDocument/2006/relationships/image" Target="../media/image3.svg"/><Relationship Id="rId9" Type="http://schemas.openxmlformats.org/officeDocument/2006/relationships/image" Target="../media/image8.tiff"/><Relationship Id="rId14" Type="http://schemas.openxmlformats.org/officeDocument/2006/relationships/image" Target="../media/image13.png"/><Relationship Id="rId22" Type="http://schemas.openxmlformats.org/officeDocument/2006/relationships/image" Target="../media/image21.tiff"/><Relationship Id="rId27" Type="http://schemas.openxmlformats.org/officeDocument/2006/relationships/image" Target="../media/image26.tiff"/><Relationship Id="rId30" Type="http://schemas.openxmlformats.org/officeDocument/2006/relationships/image" Target="../media/image29.tiff"/><Relationship Id="rId35" Type="http://schemas.openxmlformats.org/officeDocument/2006/relationships/image" Target="../media/image34.tiff"/><Relationship Id="rId8" Type="http://schemas.openxmlformats.org/officeDocument/2006/relationships/image" Target="../media/image7.sv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Box 85">
            <a:extLst>
              <a:ext uri="{FF2B5EF4-FFF2-40B4-BE49-F238E27FC236}">
                <a16:creationId xmlns:a16="http://schemas.microsoft.com/office/drawing/2014/main" id="{3378D6CA-40BD-4725-99CC-2B559DE532B1}"/>
              </a:ext>
            </a:extLst>
          </p:cNvPr>
          <p:cNvSpPr txBox="1"/>
          <p:nvPr/>
        </p:nvSpPr>
        <p:spPr>
          <a:xfrm>
            <a:off x="580093" y="581702"/>
            <a:ext cx="2482631" cy="501273"/>
          </a:xfrm>
          <a:prstGeom prst="rect">
            <a:avLst/>
          </a:prstGeom>
          <a:noFill/>
        </p:spPr>
        <p:txBody>
          <a:bodyPr wrap="square" lIns="0" tIns="0" rIns="0" bIns="0" rtlCol="0">
            <a:noAutofit/>
          </a:bodyPr>
          <a:lstStyle/>
          <a:p>
            <a:r>
              <a:rPr lang="en-ZA" sz="2400" b="1" spc="-150" dirty="0">
                <a:solidFill>
                  <a:schemeClr val="tx1">
                    <a:lumMod val="85000"/>
                    <a:lumOff val="15000"/>
                  </a:schemeClr>
                </a:solidFill>
                <a:latin typeface="+mj-lt"/>
              </a:rPr>
              <a:t>Mental Health &amp; AI</a:t>
            </a:r>
            <a:endParaRPr lang="en-ZA" sz="2400" b="1" spc="-150" noProof="1">
              <a:solidFill>
                <a:schemeClr val="tx1">
                  <a:lumMod val="85000"/>
                  <a:lumOff val="15000"/>
                </a:schemeClr>
              </a:solidFill>
              <a:latin typeface="+mj-lt"/>
            </a:endParaRPr>
          </a:p>
        </p:txBody>
      </p:sp>
      <p:sp>
        <p:nvSpPr>
          <p:cNvPr id="87" name="TextBox 86">
            <a:extLst>
              <a:ext uri="{FF2B5EF4-FFF2-40B4-BE49-F238E27FC236}">
                <a16:creationId xmlns:a16="http://schemas.microsoft.com/office/drawing/2014/main" id="{F2BB0612-613C-484A-9E66-3CFBD2A087A1}"/>
              </a:ext>
            </a:extLst>
          </p:cNvPr>
          <p:cNvSpPr txBox="1"/>
          <p:nvPr/>
        </p:nvSpPr>
        <p:spPr>
          <a:xfrm>
            <a:off x="3842569" y="625666"/>
            <a:ext cx="6986492" cy="738664"/>
          </a:xfrm>
          <a:prstGeom prst="rect">
            <a:avLst/>
          </a:prstGeom>
          <a:noFill/>
        </p:spPr>
        <p:txBody>
          <a:bodyPr wrap="square" lIns="0" tIns="0" rIns="0" bIns="0" rtlCol="0">
            <a:spAutoFit/>
          </a:bodyPr>
          <a:lstStyle/>
          <a:p>
            <a:r>
              <a:rPr lang="en-ZA" sz="2400" noProof="1"/>
              <a:t>An architecture for creating self-reporting e-health systems</a:t>
            </a:r>
          </a:p>
        </p:txBody>
      </p:sp>
      <p:pic>
        <p:nvPicPr>
          <p:cNvPr id="43" name="Picture 42" title="Shadow">
            <a:extLst>
              <a:ext uri="{FF2B5EF4-FFF2-40B4-BE49-F238E27FC236}">
                <a16:creationId xmlns:a16="http://schemas.microsoft.com/office/drawing/2014/main" id="{DB835790-BBD2-496E-8204-BC99955EC6A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02341" y="9151961"/>
            <a:ext cx="10817040" cy="834220"/>
          </a:xfrm>
          <a:prstGeom prst="rect">
            <a:avLst/>
          </a:prstGeom>
        </p:spPr>
      </p:pic>
      <p:sp>
        <p:nvSpPr>
          <p:cNvPr id="75" name="Right Brace 74" descr="Callout Brace">
            <a:extLst>
              <a:ext uri="{FF2B5EF4-FFF2-40B4-BE49-F238E27FC236}">
                <a16:creationId xmlns:a16="http://schemas.microsoft.com/office/drawing/2014/main" id="{1A5B9017-3A03-4246-90A8-2195E862DB59}"/>
              </a:ext>
            </a:extLst>
          </p:cNvPr>
          <p:cNvSpPr/>
          <p:nvPr/>
        </p:nvSpPr>
        <p:spPr>
          <a:xfrm rot="5400000" flipH="1">
            <a:off x="1549211" y="10126055"/>
            <a:ext cx="697213" cy="3035672"/>
          </a:xfrm>
          <a:prstGeom prst="rightBrace">
            <a:avLst>
              <a:gd name="adj1" fmla="val 61230"/>
              <a:gd name="adj2" fmla="val 13219"/>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dirty="0"/>
          </a:p>
        </p:txBody>
      </p:sp>
      <p:sp>
        <p:nvSpPr>
          <p:cNvPr id="74" name="Rectangle 73" descr="Callout Background">
            <a:extLst>
              <a:ext uri="{FF2B5EF4-FFF2-40B4-BE49-F238E27FC236}">
                <a16:creationId xmlns:a16="http://schemas.microsoft.com/office/drawing/2014/main" id="{E214EB00-31E0-4905-BEF6-24414CBA624F}"/>
              </a:ext>
            </a:extLst>
          </p:cNvPr>
          <p:cNvSpPr/>
          <p:nvPr/>
        </p:nvSpPr>
        <p:spPr>
          <a:xfrm>
            <a:off x="399875" y="11940068"/>
            <a:ext cx="3035673" cy="294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4" name="TextBox 103">
            <a:extLst>
              <a:ext uri="{FF2B5EF4-FFF2-40B4-BE49-F238E27FC236}">
                <a16:creationId xmlns:a16="http://schemas.microsoft.com/office/drawing/2014/main" id="{1F682903-B018-4BAA-A537-6A4EB8F66DB3}"/>
              </a:ext>
            </a:extLst>
          </p:cNvPr>
          <p:cNvSpPr txBox="1"/>
          <p:nvPr/>
        </p:nvSpPr>
        <p:spPr>
          <a:xfrm>
            <a:off x="796311" y="11776986"/>
            <a:ext cx="1861364" cy="501273"/>
          </a:xfrm>
          <a:prstGeom prst="rect">
            <a:avLst/>
          </a:prstGeom>
          <a:noFill/>
        </p:spPr>
        <p:txBody>
          <a:bodyPr wrap="square" lIns="0" tIns="0" rIns="0" bIns="0" rtlCol="0">
            <a:noAutofit/>
          </a:bodyPr>
          <a:lstStyle/>
          <a:p>
            <a:pPr algn="ctr"/>
            <a:r>
              <a:rPr lang="en-ZA" sz="1600" spc="-150" noProof="1">
                <a:solidFill>
                  <a:schemeClr val="tx1">
                    <a:lumMod val="85000"/>
                    <a:lumOff val="15000"/>
                  </a:schemeClr>
                </a:solidFill>
              </a:rPr>
              <a:t>Problem Domain</a:t>
            </a:r>
          </a:p>
        </p:txBody>
      </p:sp>
      <p:grpSp>
        <p:nvGrpSpPr>
          <p:cNvPr id="120" name="Group 119" descr="Callout Horizontal Lines">
            <a:extLst>
              <a:ext uri="{FF2B5EF4-FFF2-40B4-BE49-F238E27FC236}">
                <a16:creationId xmlns:a16="http://schemas.microsoft.com/office/drawing/2014/main" id="{5857A12A-8906-4781-BF94-E4624556C3D0}"/>
              </a:ext>
            </a:extLst>
          </p:cNvPr>
          <p:cNvGrpSpPr/>
          <p:nvPr/>
        </p:nvGrpSpPr>
        <p:grpSpPr>
          <a:xfrm>
            <a:off x="866169" y="12093390"/>
            <a:ext cx="1721648" cy="0"/>
            <a:chOff x="1737752" y="12010703"/>
            <a:chExt cx="1721648" cy="0"/>
          </a:xfrm>
        </p:grpSpPr>
        <p:cxnSp>
          <p:nvCxnSpPr>
            <p:cNvPr id="108" name="Straight Connector 107">
              <a:extLst>
                <a:ext uri="{FF2B5EF4-FFF2-40B4-BE49-F238E27FC236}">
                  <a16:creationId xmlns:a16="http://schemas.microsoft.com/office/drawing/2014/main" id="{E3F62B35-F855-43DF-8955-22ACAE88AA1D}"/>
                </a:ext>
              </a:extLst>
            </p:cNvPr>
            <p:cNvCxnSpPr/>
            <p:nvPr/>
          </p:nvCxnSpPr>
          <p:spPr>
            <a:xfrm>
              <a:off x="1737752" y="12010703"/>
              <a:ext cx="1721648"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63286CA-E4EE-4C95-84AA-4209ECE44C51}"/>
                </a:ext>
              </a:extLst>
            </p:cNvPr>
            <p:cNvCxnSpPr>
              <a:cxnSpLocks/>
            </p:cNvCxnSpPr>
            <p:nvPr/>
          </p:nvCxnSpPr>
          <p:spPr>
            <a:xfrm>
              <a:off x="2143971" y="12010703"/>
              <a:ext cx="909210" cy="0"/>
            </a:xfrm>
            <a:prstGeom prst="line">
              <a:avLst/>
            </a:prstGeom>
            <a:ln w="41275" cap="rnd"/>
          </p:spPr>
          <p:style>
            <a:lnRef idx="1">
              <a:schemeClr val="accent1"/>
            </a:lnRef>
            <a:fillRef idx="0">
              <a:schemeClr val="accent1"/>
            </a:fillRef>
            <a:effectRef idx="0">
              <a:schemeClr val="accent1"/>
            </a:effectRef>
            <a:fontRef idx="minor">
              <a:schemeClr val="tx1"/>
            </a:fontRef>
          </p:style>
        </p:cxnSp>
      </p:grpSp>
      <p:sp>
        <p:nvSpPr>
          <p:cNvPr id="117" name="TextBox 116">
            <a:extLst>
              <a:ext uri="{FF2B5EF4-FFF2-40B4-BE49-F238E27FC236}">
                <a16:creationId xmlns:a16="http://schemas.microsoft.com/office/drawing/2014/main" id="{E957B377-D352-4144-B0AF-54A485AC1952}"/>
              </a:ext>
            </a:extLst>
          </p:cNvPr>
          <p:cNvSpPr txBox="1"/>
          <p:nvPr/>
        </p:nvSpPr>
        <p:spPr>
          <a:xfrm>
            <a:off x="580093" y="12241691"/>
            <a:ext cx="2683302" cy="2877711"/>
          </a:xfrm>
          <a:prstGeom prst="rect">
            <a:avLst/>
          </a:prstGeom>
          <a:noFill/>
        </p:spPr>
        <p:txBody>
          <a:bodyPr wrap="square" lIns="0" tIns="0" rIns="0" bIns="0" rtlCol="0">
            <a:spAutoFit/>
          </a:bodyPr>
          <a:lstStyle/>
          <a:p>
            <a:r>
              <a:rPr lang="en-ZA" sz="1100" dirty="0"/>
              <a:t>Increase in mental health problems creates socio-economic challenges for patients, society, and relatives [1]. We address:</a:t>
            </a:r>
            <a:endParaRPr lang="en-ZA" sz="1100" noProof="1"/>
          </a:p>
          <a:p>
            <a:pPr marL="285750" indent="-285750">
              <a:buFont typeface="Arial" panose="020B0604020202020204" pitchFamily="34" charset="0"/>
              <a:buChar char="•"/>
            </a:pPr>
            <a:r>
              <a:rPr lang="en-ZA" sz="1100" noProof="1"/>
              <a:t>Heterogenity of information across various healthcare service providers</a:t>
            </a:r>
          </a:p>
          <a:p>
            <a:pPr marL="285750" indent="-285750">
              <a:buFont typeface="Arial" panose="020B0604020202020204" pitchFamily="34" charset="0"/>
              <a:buChar char="•"/>
            </a:pPr>
            <a:r>
              <a:rPr lang="en-ZA" sz="1100" noProof="1"/>
              <a:t>Lack of Internet Delivered treatment available and accessible to patients and healthcare providers</a:t>
            </a:r>
          </a:p>
          <a:p>
            <a:pPr marL="285750" indent="-285750">
              <a:buFont typeface="Arial" panose="020B0604020202020204" pitchFamily="34" charset="0"/>
              <a:buChar char="•"/>
            </a:pPr>
            <a:r>
              <a:rPr lang="en-ZA" sz="1100" noProof="1"/>
              <a:t>Lack of adaptiveness in patient-centered care</a:t>
            </a:r>
          </a:p>
          <a:p>
            <a:pPr marL="285750" indent="-285750">
              <a:buFont typeface="Arial" panose="020B0604020202020204" pitchFamily="34" charset="0"/>
              <a:buChar char="•"/>
            </a:pPr>
            <a:r>
              <a:rPr lang="en-ZA" sz="1100" noProof="1"/>
              <a:t>This project mainly focuses on Depression, ADHD, Social Anxiety Disorder, Bipolar Disorder and </a:t>
            </a:r>
            <a:r>
              <a:rPr lang="nb-NO" sz="1100" dirty="0"/>
              <a:t>Psycho-social support for women recovering from gynecological cancer</a:t>
            </a:r>
          </a:p>
          <a:p>
            <a:pPr marL="285750" indent="-285750">
              <a:buFont typeface="Arial" panose="020B0604020202020204" pitchFamily="34" charset="0"/>
              <a:buChar char="•"/>
            </a:pPr>
            <a:endParaRPr lang="en-ZA" sz="1100" noProof="1"/>
          </a:p>
        </p:txBody>
      </p:sp>
      <p:cxnSp>
        <p:nvCxnSpPr>
          <p:cNvPr id="185" name="Straight Connector 184" descr="Vertical Dividers">
            <a:extLst>
              <a:ext uri="{FF2B5EF4-FFF2-40B4-BE49-F238E27FC236}">
                <a16:creationId xmlns:a16="http://schemas.microsoft.com/office/drawing/2014/main" id="{2E710E6F-227B-44DE-A42B-949A46BDEDC7}"/>
              </a:ext>
            </a:extLst>
          </p:cNvPr>
          <p:cNvCxnSpPr/>
          <p:nvPr/>
        </p:nvCxnSpPr>
        <p:spPr>
          <a:xfrm>
            <a:off x="6250706" y="12136876"/>
            <a:ext cx="0" cy="23005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3" name="Right Brace 72" descr="Callout Brace">
            <a:extLst>
              <a:ext uri="{FF2B5EF4-FFF2-40B4-BE49-F238E27FC236}">
                <a16:creationId xmlns:a16="http://schemas.microsoft.com/office/drawing/2014/main" id="{FED549A3-F3C7-4850-A412-4AA913FD64F2}"/>
              </a:ext>
            </a:extLst>
          </p:cNvPr>
          <p:cNvSpPr/>
          <p:nvPr/>
        </p:nvSpPr>
        <p:spPr>
          <a:xfrm rot="5400000" flipH="1">
            <a:off x="4610698" y="10484839"/>
            <a:ext cx="697213" cy="2304996"/>
          </a:xfrm>
          <a:prstGeom prst="rightBrace">
            <a:avLst>
              <a:gd name="adj1" fmla="val 61230"/>
              <a:gd name="adj2" fmla="val 12181"/>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dirty="0"/>
          </a:p>
        </p:txBody>
      </p:sp>
      <p:sp>
        <p:nvSpPr>
          <p:cNvPr id="72" name="Rectangle 71" descr="Callout Background">
            <a:extLst>
              <a:ext uri="{FF2B5EF4-FFF2-40B4-BE49-F238E27FC236}">
                <a16:creationId xmlns:a16="http://schemas.microsoft.com/office/drawing/2014/main" id="{467D9ACF-1D99-4191-BA21-812192547D04}"/>
              </a:ext>
            </a:extLst>
          </p:cNvPr>
          <p:cNvSpPr/>
          <p:nvPr/>
        </p:nvSpPr>
        <p:spPr>
          <a:xfrm>
            <a:off x="3819039" y="11973575"/>
            <a:ext cx="2304996" cy="294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1" name="TextBox 110">
            <a:extLst>
              <a:ext uri="{FF2B5EF4-FFF2-40B4-BE49-F238E27FC236}">
                <a16:creationId xmlns:a16="http://schemas.microsoft.com/office/drawing/2014/main" id="{2E58A50E-C6D4-4CF0-A733-1EA6060DC83A}"/>
              </a:ext>
            </a:extLst>
          </p:cNvPr>
          <p:cNvSpPr txBox="1"/>
          <p:nvPr/>
        </p:nvSpPr>
        <p:spPr>
          <a:xfrm>
            <a:off x="3962636" y="11735529"/>
            <a:ext cx="1861364" cy="501273"/>
          </a:xfrm>
          <a:prstGeom prst="rect">
            <a:avLst/>
          </a:prstGeom>
          <a:noFill/>
        </p:spPr>
        <p:txBody>
          <a:bodyPr wrap="square" lIns="0" tIns="0" rIns="0" bIns="0" rtlCol="0">
            <a:noAutofit/>
          </a:bodyPr>
          <a:lstStyle/>
          <a:p>
            <a:pPr algn="ctr"/>
            <a:r>
              <a:rPr lang="en-ZA" sz="1600" spc="-150" dirty="0">
                <a:solidFill>
                  <a:schemeClr val="tx1">
                    <a:lumMod val="85000"/>
                    <a:lumOff val="15000"/>
                  </a:schemeClr>
                </a:solidFill>
              </a:rPr>
              <a:t>Architecture Presented </a:t>
            </a:r>
            <a:endParaRPr lang="en-ZA" sz="1600" spc="-150" noProof="1">
              <a:solidFill>
                <a:schemeClr val="tx1">
                  <a:lumMod val="85000"/>
                  <a:lumOff val="15000"/>
                </a:schemeClr>
              </a:solidFill>
            </a:endParaRPr>
          </a:p>
        </p:txBody>
      </p:sp>
      <p:sp>
        <p:nvSpPr>
          <p:cNvPr id="118" name="TextBox 117">
            <a:extLst>
              <a:ext uri="{FF2B5EF4-FFF2-40B4-BE49-F238E27FC236}">
                <a16:creationId xmlns:a16="http://schemas.microsoft.com/office/drawing/2014/main" id="{8CE94624-AE44-4511-9581-868D615C93C8}"/>
              </a:ext>
            </a:extLst>
          </p:cNvPr>
          <p:cNvSpPr txBox="1"/>
          <p:nvPr/>
        </p:nvSpPr>
        <p:spPr>
          <a:xfrm>
            <a:off x="4019401" y="12236802"/>
            <a:ext cx="1989231" cy="2539157"/>
          </a:xfrm>
          <a:prstGeom prst="rect">
            <a:avLst/>
          </a:prstGeom>
          <a:noFill/>
        </p:spPr>
        <p:txBody>
          <a:bodyPr wrap="square" lIns="0" tIns="0" rIns="0" bIns="0" rtlCol="0">
            <a:spAutoFit/>
          </a:bodyPr>
          <a:lstStyle/>
          <a:p>
            <a:r>
              <a:rPr lang="en-ZA" sz="1100" dirty="0"/>
              <a:t>We envision building an adaptive system:</a:t>
            </a:r>
            <a:endParaRPr lang="en-ZA" sz="1100" noProof="1"/>
          </a:p>
          <a:p>
            <a:pPr marL="285750" indent="-285750">
              <a:buFont typeface="Arial" panose="020B0604020202020204" pitchFamily="34" charset="0"/>
              <a:buChar char="•"/>
            </a:pPr>
            <a:r>
              <a:rPr lang="en-ZA" sz="1100" noProof="1"/>
              <a:t>Based on SOA principles the INTROMAT Core architecture for self-assessment and evaluation of mental or neurological disorder</a:t>
            </a:r>
          </a:p>
          <a:p>
            <a:pPr marL="285750" indent="-285750">
              <a:buFont typeface="Arial" panose="020B0604020202020204" pitchFamily="34" charset="0"/>
              <a:buChar char="•"/>
            </a:pPr>
            <a:r>
              <a:rPr lang="en-ZA" sz="1100" noProof="1"/>
              <a:t>HL7 FHIR [2] standard to support interoperability for Health Information Exchange; it incorporates standard terminologies such as SNOMED-CT, LOINC, ICD-10 etc.</a:t>
            </a:r>
          </a:p>
        </p:txBody>
      </p:sp>
      <p:cxnSp>
        <p:nvCxnSpPr>
          <p:cNvPr id="184" name="Straight Connector 183" descr="Vertical Dividers">
            <a:extLst>
              <a:ext uri="{FF2B5EF4-FFF2-40B4-BE49-F238E27FC236}">
                <a16:creationId xmlns:a16="http://schemas.microsoft.com/office/drawing/2014/main" id="{C4A75F30-6D7A-4F6C-AE0E-C90CC7491189}"/>
              </a:ext>
            </a:extLst>
          </p:cNvPr>
          <p:cNvCxnSpPr/>
          <p:nvPr/>
        </p:nvCxnSpPr>
        <p:spPr>
          <a:xfrm>
            <a:off x="3613181" y="12067621"/>
            <a:ext cx="0" cy="23005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4" name="Right Brace 43" descr="Callout Brace">
            <a:extLst>
              <a:ext uri="{FF2B5EF4-FFF2-40B4-BE49-F238E27FC236}">
                <a16:creationId xmlns:a16="http://schemas.microsoft.com/office/drawing/2014/main" id="{29C888BE-FA3D-472D-BB65-402C189CE1A7}"/>
              </a:ext>
            </a:extLst>
          </p:cNvPr>
          <p:cNvSpPr/>
          <p:nvPr/>
        </p:nvSpPr>
        <p:spPr>
          <a:xfrm rot="5400000" flipH="1">
            <a:off x="10045513" y="10195534"/>
            <a:ext cx="697213" cy="2860654"/>
          </a:xfrm>
          <a:prstGeom prst="rightBrace">
            <a:avLst>
              <a:gd name="adj1" fmla="val 61230"/>
              <a:gd name="adj2" fmla="val 9056"/>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dirty="0"/>
          </a:p>
        </p:txBody>
      </p:sp>
      <p:sp>
        <p:nvSpPr>
          <p:cNvPr id="45" name="Rectangle 44" descr="Callout Background">
            <a:extLst>
              <a:ext uri="{FF2B5EF4-FFF2-40B4-BE49-F238E27FC236}">
                <a16:creationId xmlns:a16="http://schemas.microsoft.com/office/drawing/2014/main" id="{B2F2E994-3E39-4569-B0AD-3D4A83496479}"/>
              </a:ext>
            </a:extLst>
          </p:cNvPr>
          <p:cNvSpPr/>
          <p:nvPr/>
        </p:nvSpPr>
        <p:spPr>
          <a:xfrm>
            <a:off x="8951367" y="11969043"/>
            <a:ext cx="2860652" cy="294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4" name="TextBox 113">
            <a:extLst>
              <a:ext uri="{FF2B5EF4-FFF2-40B4-BE49-F238E27FC236}">
                <a16:creationId xmlns:a16="http://schemas.microsoft.com/office/drawing/2014/main" id="{F20C2460-6502-4F75-BB28-3FD8CF378190}"/>
              </a:ext>
            </a:extLst>
          </p:cNvPr>
          <p:cNvSpPr txBox="1"/>
          <p:nvPr/>
        </p:nvSpPr>
        <p:spPr>
          <a:xfrm>
            <a:off x="8945469" y="11723192"/>
            <a:ext cx="2184891" cy="501273"/>
          </a:xfrm>
          <a:prstGeom prst="rect">
            <a:avLst/>
          </a:prstGeom>
          <a:noFill/>
        </p:spPr>
        <p:txBody>
          <a:bodyPr wrap="square" lIns="0" tIns="0" rIns="0" bIns="0" rtlCol="0">
            <a:noAutofit/>
          </a:bodyPr>
          <a:lstStyle/>
          <a:p>
            <a:pPr algn="ctr"/>
            <a:r>
              <a:rPr lang="en-ZA" sz="1600" spc="-150" dirty="0">
                <a:solidFill>
                  <a:schemeClr val="tx1">
                    <a:lumMod val="85000"/>
                    <a:lumOff val="15000"/>
                  </a:schemeClr>
                </a:solidFill>
              </a:rPr>
              <a:t>Results and Discussion</a:t>
            </a:r>
            <a:endParaRPr lang="en-ZA" sz="1600" spc="-150" noProof="1">
              <a:solidFill>
                <a:schemeClr val="tx1">
                  <a:lumMod val="85000"/>
                  <a:lumOff val="15000"/>
                </a:schemeClr>
              </a:solidFill>
            </a:endParaRPr>
          </a:p>
        </p:txBody>
      </p:sp>
      <p:grpSp>
        <p:nvGrpSpPr>
          <p:cNvPr id="122" name="Group 121" descr="Callout Horizontal Lines">
            <a:extLst>
              <a:ext uri="{FF2B5EF4-FFF2-40B4-BE49-F238E27FC236}">
                <a16:creationId xmlns:a16="http://schemas.microsoft.com/office/drawing/2014/main" id="{F1EFA62F-F0DC-4922-9009-2EF2E02914D8}"/>
              </a:ext>
            </a:extLst>
          </p:cNvPr>
          <p:cNvGrpSpPr/>
          <p:nvPr/>
        </p:nvGrpSpPr>
        <p:grpSpPr>
          <a:xfrm>
            <a:off x="9194121" y="12065888"/>
            <a:ext cx="1721648" cy="0"/>
            <a:chOff x="8505494" y="11841386"/>
            <a:chExt cx="1721648" cy="0"/>
          </a:xfrm>
        </p:grpSpPr>
        <p:cxnSp>
          <p:nvCxnSpPr>
            <p:cNvPr id="115" name="Straight Connector 114">
              <a:extLst>
                <a:ext uri="{FF2B5EF4-FFF2-40B4-BE49-F238E27FC236}">
                  <a16:creationId xmlns:a16="http://schemas.microsoft.com/office/drawing/2014/main" id="{257BEEA1-875D-4882-9255-302DE5113836}"/>
                </a:ext>
              </a:extLst>
            </p:cNvPr>
            <p:cNvCxnSpPr/>
            <p:nvPr/>
          </p:nvCxnSpPr>
          <p:spPr>
            <a:xfrm>
              <a:off x="8505494" y="11841386"/>
              <a:ext cx="1721648"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503762F-44E5-433D-B3B5-6A13AB55E590}"/>
                </a:ext>
              </a:extLst>
            </p:cNvPr>
            <p:cNvCxnSpPr>
              <a:cxnSpLocks/>
            </p:cNvCxnSpPr>
            <p:nvPr/>
          </p:nvCxnSpPr>
          <p:spPr>
            <a:xfrm>
              <a:off x="8911713" y="11841386"/>
              <a:ext cx="909210" cy="0"/>
            </a:xfrm>
            <a:prstGeom prst="line">
              <a:avLst/>
            </a:prstGeom>
            <a:ln w="41275" cap="rnd"/>
          </p:spPr>
          <p:style>
            <a:lnRef idx="1">
              <a:schemeClr val="accent1"/>
            </a:lnRef>
            <a:fillRef idx="0">
              <a:schemeClr val="accent1"/>
            </a:fillRef>
            <a:effectRef idx="0">
              <a:schemeClr val="accent1"/>
            </a:effectRef>
            <a:fontRef idx="minor">
              <a:schemeClr val="tx1"/>
            </a:fontRef>
          </p:style>
        </p:cxnSp>
      </p:grpSp>
      <p:sp>
        <p:nvSpPr>
          <p:cNvPr id="119" name="TextBox 118">
            <a:extLst>
              <a:ext uri="{FF2B5EF4-FFF2-40B4-BE49-F238E27FC236}">
                <a16:creationId xmlns:a16="http://schemas.microsoft.com/office/drawing/2014/main" id="{38CE89B7-9BB9-4BE6-9D82-D70B1C6FA076}"/>
              </a:ext>
            </a:extLst>
          </p:cNvPr>
          <p:cNvSpPr txBox="1"/>
          <p:nvPr/>
        </p:nvSpPr>
        <p:spPr>
          <a:xfrm>
            <a:off x="9106293" y="12233132"/>
            <a:ext cx="2601898" cy="2369880"/>
          </a:xfrm>
          <a:prstGeom prst="rect">
            <a:avLst/>
          </a:prstGeom>
          <a:noFill/>
        </p:spPr>
        <p:txBody>
          <a:bodyPr wrap="square" lIns="0" tIns="0" rIns="0" bIns="0" rtlCol="0">
            <a:spAutoFit/>
          </a:bodyPr>
          <a:lstStyle/>
          <a:p>
            <a:r>
              <a:rPr lang="en-ZA" sz="1100" noProof="1"/>
              <a:t>The solution will be used by several stakeholders including:</a:t>
            </a:r>
          </a:p>
          <a:p>
            <a:pPr marL="171450" indent="-171450">
              <a:buFont typeface="Arial" panose="020B0604020202020204" pitchFamily="34" charset="0"/>
              <a:buChar char="•"/>
            </a:pPr>
            <a:r>
              <a:rPr lang="en-ZA" sz="1100" noProof="1"/>
              <a:t>Patients: Self—reporting mobile apps to manage their mental health </a:t>
            </a:r>
          </a:p>
          <a:p>
            <a:pPr marL="171450" indent="-171450">
              <a:buFont typeface="Arial" panose="020B0604020202020204" pitchFamily="34" charset="0"/>
              <a:buChar char="•"/>
            </a:pPr>
            <a:r>
              <a:rPr lang="en-ZA" sz="1100" noProof="1"/>
              <a:t>Therapist: Web-based backend for visualization and managmenet of therapies and patients information</a:t>
            </a:r>
          </a:p>
          <a:p>
            <a:pPr marL="171450" indent="-171450">
              <a:buFont typeface="Arial" panose="020B0604020202020204" pitchFamily="34" charset="0"/>
              <a:buChar char="•"/>
            </a:pPr>
            <a:r>
              <a:rPr lang="en-ZA" sz="1100" noProof="1"/>
              <a:t>Researchers: Aggregated patient data useful for research and for further analysis</a:t>
            </a:r>
          </a:p>
          <a:p>
            <a:pPr marL="171450" indent="-171450">
              <a:buFont typeface="Arial" panose="020B0604020202020204" pitchFamily="34" charset="0"/>
              <a:buChar char="•"/>
            </a:pPr>
            <a:r>
              <a:rPr lang="en-ZA" sz="1100" noProof="1"/>
              <a:t>Industrial Partners: The proposed prototype with APIs can be extended to create healthcare services for mental health patients</a:t>
            </a:r>
          </a:p>
        </p:txBody>
      </p:sp>
      <p:sp>
        <p:nvSpPr>
          <p:cNvPr id="89" name="TextBox 88">
            <a:extLst>
              <a:ext uri="{FF2B5EF4-FFF2-40B4-BE49-F238E27FC236}">
                <a16:creationId xmlns:a16="http://schemas.microsoft.com/office/drawing/2014/main" id="{377980A5-E38A-4602-B7D4-C7E91E289ED6}"/>
              </a:ext>
            </a:extLst>
          </p:cNvPr>
          <p:cNvSpPr txBox="1"/>
          <p:nvPr/>
        </p:nvSpPr>
        <p:spPr>
          <a:xfrm>
            <a:off x="330200" y="15421173"/>
            <a:ext cx="4666128" cy="667357"/>
          </a:xfrm>
          <a:prstGeom prst="rect">
            <a:avLst/>
          </a:prstGeom>
          <a:noFill/>
        </p:spPr>
        <p:txBody>
          <a:bodyPr wrap="square" lIns="0" tIns="0" rIns="0" bIns="0" numCol="2" spcCol="180000" rtlCol="0" anchor="t">
            <a:noAutofit/>
          </a:bodyPr>
          <a:lstStyle/>
          <a:p>
            <a:r>
              <a:rPr lang="en-ZA" sz="850" b="1" dirty="0">
                <a:cs typeface="Calibri" panose="020F0502020204030204" pitchFamily="34" charset="0"/>
              </a:rPr>
              <a:t>Partners</a:t>
            </a:r>
          </a:p>
          <a:p>
            <a:endParaRPr lang="en-ZA" sz="850" dirty="0">
              <a:cs typeface="Calibri" panose="020F0502020204030204" pitchFamily="34" charset="0"/>
            </a:endParaRPr>
          </a:p>
          <a:p>
            <a:endParaRPr lang="en-ZA" sz="850" b="1" dirty="0">
              <a:cs typeface="Calibri" panose="020F0502020204030204" pitchFamily="34" charset="0"/>
            </a:endParaRPr>
          </a:p>
        </p:txBody>
      </p:sp>
      <p:cxnSp>
        <p:nvCxnSpPr>
          <p:cNvPr id="94" name="Straight Connector 93" descr="Vertical footer divider line">
            <a:extLst>
              <a:ext uri="{FF2B5EF4-FFF2-40B4-BE49-F238E27FC236}">
                <a16:creationId xmlns:a16="http://schemas.microsoft.com/office/drawing/2014/main" id="{B8923708-4BEE-4BD5-A83C-2849BF82467C}"/>
              </a:ext>
              <a:ext uri="{C183D7F6-B498-43B3-948B-1728B52AA6E4}">
                <adec:decorative xmlns:adec="http://schemas.microsoft.com/office/drawing/2017/decorative" val="1"/>
              </a:ext>
            </a:extLst>
          </p:cNvPr>
          <p:cNvCxnSpPr/>
          <p:nvPr/>
        </p:nvCxnSpPr>
        <p:spPr>
          <a:xfrm>
            <a:off x="5315802" y="15346681"/>
            <a:ext cx="0" cy="79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7" name="Graphic 96" descr="Link">
            <a:extLst>
              <a:ext uri="{FF2B5EF4-FFF2-40B4-BE49-F238E27FC236}">
                <a16:creationId xmlns:a16="http://schemas.microsoft.com/office/drawing/2014/main" id="{C3FF3810-EBEE-4367-BA43-18B5302128C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68129" y="15420469"/>
            <a:ext cx="167193" cy="167193"/>
          </a:xfrm>
          <a:prstGeom prst="rect">
            <a:avLst/>
          </a:prstGeom>
        </p:spPr>
      </p:pic>
      <p:sp>
        <p:nvSpPr>
          <p:cNvPr id="91" name="TextBox 90">
            <a:extLst>
              <a:ext uri="{FF2B5EF4-FFF2-40B4-BE49-F238E27FC236}">
                <a16:creationId xmlns:a16="http://schemas.microsoft.com/office/drawing/2014/main" id="{B3735680-B218-4234-AA89-6CE80BD507A3}"/>
              </a:ext>
            </a:extLst>
          </p:cNvPr>
          <p:cNvSpPr txBox="1"/>
          <p:nvPr/>
        </p:nvSpPr>
        <p:spPr>
          <a:xfrm>
            <a:off x="10315932" y="15383108"/>
            <a:ext cx="3302519" cy="192208"/>
          </a:xfrm>
          <a:prstGeom prst="rect">
            <a:avLst/>
          </a:prstGeom>
          <a:noFill/>
        </p:spPr>
        <p:txBody>
          <a:bodyPr wrap="square" lIns="0" tIns="0" rIns="0" bIns="0" rtlCol="0" anchor="ctr">
            <a:noAutofit/>
          </a:bodyPr>
          <a:lstStyle/>
          <a:p>
            <a:r>
              <a:rPr lang="en-ZA" sz="1200" dirty="0" err="1"/>
              <a:t>www.intromat.no</a:t>
            </a:r>
            <a:endParaRPr lang="en-ZA" sz="1200" dirty="0"/>
          </a:p>
        </p:txBody>
      </p:sp>
      <p:pic>
        <p:nvPicPr>
          <p:cNvPr id="95" name="Graphic 94" descr="Envelope" title="Icon Presenter Email">
            <a:extLst>
              <a:ext uri="{FF2B5EF4-FFF2-40B4-BE49-F238E27FC236}">
                <a16:creationId xmlns:a16="http://schemas.microsoft.com/office/drawing/2014/main" id="{06B65A3A-FC76-4AC4-AD70-CB5B2B62155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92227" y="15652818"/>
            <a:ext cx="149512" cy="149512"/>
          </a:xfrm>
          <a:prstGeom prst="rect">
            <a:avLst/>
          </a:prstGeom>
        </p:spPr>
      </p:pic>
      <p:sp>
        <p:nvSpPr>
          <p:cNvPr id="92" name="TextBox 91">
            <a:extLst>
              <a:ext uri="{FF2B5EF4-FFF2-40B4-BE49-F238E27FC236}">
                <a16:creationId xmlns:a16="http://schemas.microsoft.com/office/drawing/2014/main" id="{2E01071C-EF6A-497D-8061-41116FCF713C}"/>
              </a:ext>
            </a:extLst>
          </p:cNvPr>
          <p:cNvSpPr txBox="1"/>
          <p:nvPr/>
        </p:nvSpPr>
        <p:spPr>
          <a:xfrm>
            <a:off x="10324966" y="15607602"/>
            <a:ext cx="3199417" cy="192208"/>
          </a:xfrm>
          <a:prstGeom prst="rect">
            <a:avLst/>
          </a:prstGeom>
          <a:noFill/>
        </p:spPr>
        <p:txBody>
          <a:bodyPr wrap="square" lIns="0" tIns="0" rIns="0" bIns="0" rtlCol="0" anchor="ctr">
            <a:noAutofit/>
          </a:bodyPr>
          <a:lstStyle/>
          <a:p>
            <a:r>
              <a:rPr lang="en-ZA" sz="1200" dirty="0" err="1"/>
              <a:t>skmu@hvl.no</a:t>
            </a:r>
            <a:endParaRPr lang="en-ZA" sz="1200" dirty="0"/>
          </a:p>
        </p:txBody>
      </p:sp>
      <p:pic>
        <p:nvPicPr>
          <p:cNvPr id="96" name="Graphic 95" descr="Smart Phone" title="Icon - Presenter Phone Number">
            <a:extLst>
              <a:ext uri="{FF2B5EF4-FFF2-40B4-BE49-F238E27FC236}">
                <a16:creationId xmlns:a16="http://schemas.microsoft.com/office/drawing/2014/main" id="{B1799769-7626-447C-9C58-8B5AFFF571D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102625" y="15878438"/>
            <a:ext cx="149512" cy="149512"/>
          </a:xfrm>
          <a:prstGeom prst="rect">
            <a:avLst/>
          </a:prstGeom>
        </p:spPr>
      </p:pic>
      <p:sp>
        <p:nvSpPr>
          <p:cNvPr id="93" name="TextBox 92">
            <a:extLst>
              <a:ext uri="{FF2B5EF4-FFF2-40B4-BE49-F238E27FC236}">
                <a16:creationId xmlns:a16="http://schemas.microsoft.com/office/drawing/2014/main" id="{351B5C35-99F4-4E46-9F53-DBAAD023E154}"/>
              </a:ext>
            </a:extLst>
          </p:cNvPr>
          <p:cNvSpPr txBox="1"/>
          <p:nvPr/>
        </p:nvSpPr>
        <p:spPr>
          <a:xfrm>
            <a:off x="10324966" y="15866961"/>
            <a:ext cx="1898674" cy="192208"/>
          </a:xfrm>
          <a:prstGeom prst="rect">
            <a:avLst/>
          </a:prstGeom>
          <a:noFill/>
        </p:spPr>
        <p:txBody>
          <a:bodyPr wrap="square" lIns="0" tIns="0" rIns="0" bIns="0" rtlCol="0" anchor="ctr">
            <a:noAutofit/>
          </a:bodyPr>
          <a:lstStyle/>
          <a:p>
            <a:r>
              <a:rPr lang="en-ZA" sz="1200" dirty="0"/>
              <a:t>94430044</a:t>
            </a:r>
          </a:p>
        </p:txBody>
      </p:sp>
      <p:cxnSp>
        <p:nvCxnSpPr>
          <p:cNvPr id="90" name="Straight Connector 89" descr="Vertical footer divider line">
            <a:extLst>
              <a:ext uri="{FF2B5EF4-FFF2-40B4-BE49-F238E27FC236}">
                <a16:creationId xmlns:a16="http://schemas.microsoft.com/office/drawing/2014/main" id="{8DE7FEA0-10CA-4D7B-B163-5DF0D9FECF04}"/>
              </a:ext>
              <a:ext uri="{C183D7F6-B498-43B3-948B-1728B52AA6E4}">
                <adec:decorative xmlns:adec="http://schemas.microsoft.com/office/drawing/2017/decorative" val="1"/>
              </a:ext>
            </a:extLst>
          </p:cNvPr>
          <p:cNvCxnSpPr/>
          <p:nvPr/>
        </p:nvCxnSpPr>
        <p:spPr>
          <a:xfrm>
            <a:off x="9922968" y="15346681"/>
            <a:ext cx="0" cy="79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hidden="1">
            <a:extLst>
              <a:ext uri="{FF2B5EF4-FFF2-40B4-BE49-F238E27FC236}">
                <a16:creationId xmlns:a16="http://schemas.microsoft.com/office/drawing/2014/main" id="{9D5E9FA1-2408-440A-9ACC-05CA2259301F}"/>
              </a:ext>
            </a:extLst>
          </p:cNvPr>
          <p:cNvSpPr>
            <a:spLocks noGrp="1"/>
          </p:cNvSpPr>
          <p:nvPr>
            <p:ph type="title"/>
          </p:nvPr>
        </p:nvSpPr>
        <p:spPr/>
        <p:txBody>
          <a:bodyPr/>
          <a:lstStyle/>
          <a:p>
            <a:r>
              <a:rPr lang="en-US" dirty="0"/>
              <a:t>Infographic title</a:t>
            </a:r>
          </a:p>
        </p:txBody>
      </p:sp>
      <p:sp>
        <p:nvSpPr>
          <p:cNvPr id="131" name="TextBox 130">
            <a:extLst>
              <a:ext uri="{FF2B5EF4-FFF2-40B4-BE49-F238E27FC236}">
                <a16:creationId xmlns:a16="http://schemas.microsoft.com/office/drawing/2014/main" id="{439DBE4D-BA44-A041-A38D-7B89AD320418}"/>
              </a:ext>
            </a:extLst>
          </p:cNvPr>
          <p:cNvSpPr txBox="1"/>
          <p:nvPr/>
        </p:nvSpPr>
        <p:spPr>
          <a:xfrm>
            <a:off x="3826714" y="1424094"/>
            <a:ext cx="7075022" cy="667357"/>
          </a:xfrm>
          <a:prstGeom prst="rect">
            <a:avLst/>
          </a:prstGeom>
          <a:noFill/>
        </p:spPr>
        <p:txBody>
          <a:bodyPr wrap="square" lIns="0" tIns="0" rIns="0" bIns="0" numCol="1" spcCol="180000" rtlCol="0" anchor="t">
            <a:noAutofit/>
          </a:bodyPr>
          <a:lstStyle/>
          <a:p>
            <a:r>
              <a:rPr lang="en-ZA" sz="1000" b="1" dirty="0">
                <a:cs typeface="Calibri" panose="020F0502020204030204" pitchFamily="34" charset="0"/>
              </a:rPr>
              <a:t>Suresh Kumar Mukhiya</a:t>
            </a:r>
            <a:r>
              <a:rPr lang="en-ZA" sz="1000" b="1" baseline="30000" dirty="0">
                <a:cs typeface="Calibri" panose="020F0502020204030204" pitchFamily="34" charset="0"/>
              </a:rPr>
              <a:t>1</a:t>
            </a:r>
            <a:r>
              <a:rPr lang="en-ZA" sz="1000" b="1" dirty="0">
                <a:cs typeface="Calibri" panose="020F0502020204030204" pitchFamily="34" charset="0"/>
              </a:rPr>
              <a:t>, Fazle Rabbi</a:t>
            </a:r>
            <a:r>
              <a:rPr lang="en-ZA" sz="1000" b="1" baseline="30000" dirty="0">
                <a:cs typeface="Calibri" panose="020F0502020204030204" pitchFamily="34" charset="0"/>
              </a:rPr>
              <a:t>1</a:t>
            </a:r>
            <a:r>
              <a:rPr lang="en-ZA" sz="1000" b="1" dirty="0">
                <a:cs typeface="Calibri" panose="020F0502020204030204" pitchFamily="34" charset="0"/>
              </a:rPr>
              <a:t>, Violet Ka I Pun</a:t>
            </a:r>
            <a:r>
              <a:rPr lang="en-ZA" sz="1000" b="1" baseline="30000" dirty="0">
                <a:cs typeface="Calibri" panose="020F0502020204030204" pitchFamily="34" charset="0"/>
              </a:rPr>
              <a:t>1,2</a:t>
            </a:r>
            <a:r>
              <a:rPr lang="en-ZA" sz="1000" b="1" dirty="0">
                <a:cs typeface="Calibri" panose="020F0502020204030204" pitchFamily="34" charset="0"/>
              </a:rPr>
              <a:t>, Yngva Lamo</a:t>
            </a:r>
            <a:r>
              <a:rPr lang="en-ZA" sz="1000" b="1" baseline="30000" dirty="0">
                <a:cs typeface="Calibri" panose="020F0502020204030204" pitchFamily="34" charset="0"/>
              </a:rPr>
              <a:t>1</a:t>
            </a:r>
          </a:p>
          <a:p>
            <a:endParaRPr lang="en-ZA" sz="1000" b="1" baseline="30000" dirty="0">
              <a:cs typeface="Calibri" panose="020F0502020204030204" pitchFamily="34" charset="0"/>
            </a:endParaRPr>
          </a:p>
          <a:p>
            <a:r>
              <a:rPr lang="en-ZA" sz="1000" b="1" baseline="30000" dirty="0">
                <a:cs typeface="Calibri" panose="020F0502020204030204" pitchFamily="34" charset="0"/>
              </a:rPr>
              <a:t>1 </a:t>
            </a:r>
            <a:r>
              <a:rPr lang="en-ZA" sz="1000" b="1" dirty="0">
                <a:cs typeface="Calibri" panose="020F0502020204030204" pitchFamily="34" charset="0"/>
              </a:rPr>
              <a:t>Western Norway University of Applied Sciences, </a:t>
            </a:r>
            <a:r>
              <a:rPr lang="en-ZA" sz="1000" b="1" baseline="30000" dirty="0">
                <a:cs typeface="Calibri" panose="020F0502020204030204" pitchFamily="34" charset="0"/>
              </a:rPr>
              <a:t>2</a:t>
            </a:r>
            <a:r>
              <a:rPr lang="en-ZA" sz="1000" b="1" dirty="0">
                <a:cs typeface="Calibri" panose="020F0502020204030204" pitchFamily="34" charset="0"/>
              </a:rPr>
              <a:t>University of Oslo</a:t>
            </a:r>
          </a:p>
        </p:txBody>
      </p:sp>
      <p:pic>
        <p:nvPicPr>
          <p:cNvPr id="9" name="Picture 8">
            <a:extLst>
              <a:ext uri="{FF2B5EF4-FFF2-40B4-BE49-F238E27FC236}">
                <a16:creationId xmlns:a16="http://schemas.microsoft.com/office/drawing/2014/main" id="{072D37D8-07F9-214E-9E08-154FEAC82FF7}"/>
              </a:ext>
            </a:extLst>
          </p:cNvPr>
          <p:cNvPicPr>
            <a:picLocks noChangeAspect="1"/>
          </p:cNvPicPr>
          <p:nvPr/>
        </p:nvPicPr>
        <p:blipFill>
          <a:blip r:embed="rId9"/>
          <a:stretch>
            <a:fillRect/>
          </a:stretch>
        </p:blipFill>
        <p:spPr>
          <a:xfrm>
            <a:off x="361367" y="6831901"/>
            <a:ext cx="1774096" cy="2165307"/>
          </a:xfrm>
          <a:prstGeom prst="rect">
            <a:avLst/>
          </a:prstGeom>
        </p:spPr>
      </p:pic>
      <p:sp>
        <p:nvSpPr>
          <p:cNvPr id="12" name="Cloud 11">
            <a:extLst>
              <a:ext uri="{FF2B5EF4-FFF2-40B4-BE49-F238E27FC236}">
                <a16:creationId xmlns:a16="http://schemas.microsoft.com/office/drawing/2014/main" id="{A1D2BC1C-53AE-3A45-9CA0-C71F958274F5}"/>
              </a:ext>
            </a:extLst>
          </p:cNvPr>
          <p:cNvSpPr/>
          <p:nvPr/>
        </p:nvSpPr>
        <p:spPr>
          <a:xfrm>
            <a:off x="3520486" y="2776295"/>
            <a:ext cx="8359567" cy="6575613"/>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 name="TextBox 138">
            <a:extLst>
              <a:ext uri="{FF2B5EF4-FFF2-40B4-BE49-F238E27FC236}">
                <a16:creationId xmlns:a16="http://schemas.microsoft.com/office/drawing/2014/main" id="{51437FBF-EFD7-6B49-BB8E-89C991DB0E3C}"/>
              </a:ext>
            </a:extLst>
          </p:cNvPr>
          <p:cNvSpPr txBox="1"/>
          <p:nvPr/>
        </p:nvSpPr>
        <p:spPr>
          <a:xfrm>
            <a:off x="2026531" y="9104246"/>
            <a:ext cx="3042353" cy="129266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ZA" sz="1200" dirty="0"/>
              <a:t>Collects biological markers using sensors</a:t>
            </a:r>
          </a:p>
          <a:p>
            <a:pPr marL="285750" indent="-285750">
              <a:buFont typeface="Arial" panose="020B0604020202020204" pitchFamily="34" charset="0"/>
              <a:buChar char="•"/>
            </a:pPr>
            <a:r>
              <a:rPr lang="en-ZA" sz="1200" noProof="1"/>
              <a:t>Provides CBT interface</a:t>
            </a:r>
          </a:p>
          <a:p>
            <a:pPr marL="285750" indent="-285750">
              <a:buFont typeface="Arial" panose="020B0604020202020204" pitchFamily="34" charset="0"/>
              <a:buChar char="•"/>
            </a:pPr>
            <a:r>
              <a:rPr lang="en-ZA" sz="1200" noProof="1"/>
              <a:t>Conversational Agents interface</a:t>
            </a:r>
          </a:p>
          <a:p>
            <a:pPr marL="285750" indent="-285750">
              <a:buFont typeface="Arial" panose="020B0604020202020204" pitchFamily="34" charset="0"/>
              <a:buChar char="•"/>
            </a:pPr>
            <a:r>
              <a:rPr lang="en-ZA" sz="1200" noProof="1"/>
              <a:t>Sensor devices connects to mobile-client using standard Bluetooth protocol.</a:t>
            </a:r>
          </a:p>
        </p:txBody>
      </p:sp>
      <p:sp>
        <p:nvSpPr>
          <p:cNvPr id="16" name="Rectangle 15">
            <a:extLst>
              <a:ext uri="{FF2B5EF4-FFF2-40B4-BE49-F238E27FC236}">
                <a16:creationId xmlns:a16="http://schemas.microsoft.com/office/drawing/2014/main" id="{F7C79825-E889-C949-BE75-64115C6729E0}"/>
              </a:ext>
            </a:extLst>
          </p:cNvPr>
          <p:cNvSpPr/>
          <p:nvPr/>
        </p:nvSpPr>
        <p:spPr>
          <a:xfrm>
            <a:off x="385854" y="9147218"/>
            <a:ext cx="1596912" cy="369332"/>
          </a:xfrm>
          <a:prstGeom prst="rect">
            <a:avLst/>
          </a:prstGeom>
        </p:spPr>
        <p:txBody>
          <a:bodyPr wrap="none">
            <a:spAutoFit/>
          </a:bodyPr>
          <a:lstStyle/>
          <a:p>
            <a:r>
              <a:rPr lang="en-ZA" b="1" dirty="0"/>
              <a:t>Mobile Client</a:t>
            </a:r>
          </a:p>
        </p:txBody>
      </p:sp>
      <p:pic>
        <p:nvPicPr>
          <p:cNvPr id="19" name="Picture 18">
            <a:extLst>
              <a:ext uri="{FF2B5EF4-FFF2-40B4-BE49-F238E27FC236}">
                <a16:creationId xmlns:a16="http://schemas.microsoft.com/office/drawing/2014/main" id="{443FC246-88D5-1549-BE29-9CC1FF6443E1}"/>
              </a:ext>
            </a:extLst>
          </p:cNvPr>
          <p:cNvPicPr>
            <a:picLocks noChangeAspect="1"/>
          </p:cNvPicPr>
          <p:nvPr/>
        </p:nvPicPr>
        <p:blipFill>
          <a:blip r:embed="rId10"/>
          <a:stretch>
            <a:fillRect/>
          </a:stretch>
        </p:blipFill>
        <p:spPr>
          <a:xfrm>
            <a:off x="460781" y="2676769"/>
            <a:ext cx="2400237" cy="1915048"/>
          </a:xfrm>
          <a:prstGeom prst="rect">
            <a:avLst/>
          </a:prstGeom>
        </p:spPr>
      </p:pic>
      <p:sp>
        <p:nvSpPr>
          <p:cNvPr id="145" name="Rectangle 144">
            <a:extLst>
              <a:ext uri="{FF2B5EF4-FFF2-40B4-BE49-F238E27FC236}">
                <a16:creationId xmlns:a16="http://schemas.microsoft.com/office/drawing/2014/main" id="{24FE1C62-5A0D-C64E-999A-36A373454464}"/>
              </a:ext>
            </a:extLst>
          </p:cNvPr>
          <p:cNvSpPr/>
          <p:nvPr/>
        </p:nvSpPr>
        <p:spPr>
          <a:xfrm>
            <a:off x="385854" y="4535200"/>
            <a:ext cx="1358705" cy="369332"/>
          </a:xfrm>
          <a:prstGeom prst="rect">
            <a:avLst/>
          </a:prstGeom>
        </p:spPr>
        <p:txBody>
          <a:bodyPr wrap="none">
            <a:spAutoFit/>
          </a:bodyPr>
          <a:lstStyle/>
          <a:p>
            <a:r>
              <a:rPr lang="en-ZA" b="1" dirty="0"/>
              <a:t>Web Client</a:t>
            </a:r>
          </a:p>
        </p:txBody>
      </p:sp>
      <p:sp>
        <p:nvSpPr>
          <p:cNvPr id="148" name="TextBox 147">
            <a:extLst>
              <a:ext uri="{FF2B5EF4-FFF2-40B4-BE49-F238E27FC236}">
                <a16:creationId xmlns:a16="http://schemas.microsoft.com/office/drawing/2014/main" id="{7A6A1886-1303-DA48-8675-A9F0DA94062C}"/>
              </a:ext>
            </a:extLst>
          </p:cNvPr>
          <p:cNvSpPr txBox="1"/>
          <p:nvPr/>
        </p:nvSpPr>
        <p:spPr>
          <a:xfrm>
            <a:off x="460781" y="4936495"/>
            <a:ext cx="3132404" cy="923330"/>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ZA" sz="1200" noProof="1"/>
              <a:t>Therapists’ dashboard to visualize patient’s information and monitor their progress</a:t>
            </a:r>
          </a:p>
          <a:p>
            <a:pPr marL="285750" indent="-285750">
              <a:buFont typeface="Arial" panose="020B0604020202020204" pitchFamily="34" charset="0"/>
              <a:buChar char="•"/>
            </a:pPr>
            <a:r>
              <a:rPr lang="en-ZA" sz="1200" noProof="1"/>
              <a:t>Interface to create Internet Delivered Therapies like Cognitive Based Therapy.</a:t>
            </a:r>
          </a:p>
        </p:txBody>
      </p:sp>
      <p:pic>
        <p:nvPicPr>
          <p:cNvPr id="31" name="Picture 30">
            <a:extLst>
              <a:ext uri="{FF2B5EF4-FFF2-40B4-BE49-F238E27FC236}">
                <a16:creationId xmlns:a16="http://schemas.microsoft.com/office/drawing/2014/main" id="{341EC006-F2F9-8944-BA13-758E291ADCF9}"/>
              </a:ext>
            </a:extLst>
          </p:cNvPr>
          <p:cNvPicPr>
            <a:picLocks noChangeAspect="1"/>
          </p:cNvPicPr>
          <p:nvPr/>
        </p:nvPicPr>
        <p:blipFill>
          <a:blip r:embed="rId11"/>
          <a:stretch>
            <a:fillRect/>
          </a:stretch>
        </p:blipFill>
        <p:spPr>
          <a:xfrm>
            <a:off x="944136" y="9747089"/>
            <a:ext cx="480348" cy="480348"/>
          </a:xfrm>
          <a:prstGeom prst="rect">
            <a:avLst/>
          </a:prstGeom>
        </p:spPr>
      </p:pic>
      <p:pic>
        <p:nvPicPr>
          <p:cNvPr id="35" name="Picture 34">
            <a:extLst>
              <a:ext uri="{FF2B5EF4-FFF2-40B4-BE49-F238E27FC236}">
                <a16:creationId xmlns:a16="http://schemas.microsoft.com/office/drawing/2014/main" id="{5F0E4C6C-CA36-8944-9098-1B7EB9152E99}"/>
              </a:ext>
            </a:extLst>
          </p:cNvPr>
          <p:cNvPicPr>
            <a:picLocks noChangeAspect="1"/>
          </p:cNvPicPr>
          <p:nvPr/>
        </p:nvPicPr>
        <p:blipFill>
          <a:blip r:embed="rId12"/>
          <a:stretch>
            <a:fillRect/>
          </a:stretch>
        </p:blipFill>
        <p:spPr>
          <a:xfrm>
            <a:off x="4829076" y="3940770"/>
            <a:ext cx="1348897" cy="1187835"/>
          </a:xfrm>
          <a:prstGeom prst="rect">
            <a:avLst/>
          </a:prstGeom>
        </p:spPr>
      </p:pic>
      <p:pic>
        <p:nvPicPr>
          <p:cNvPr id="36" name="Picture 35">
            <a:extLst>
              <a:ext uri="{FF2B5EF4-FFF2-40B4-BE49-F238E27FC236}">
                <a16:creationId xmlns:a16="http://schemas.microsoft.com/office/drawing/2014/main" id="{95D9B415-A61F-5544-935F-3BC2EDCBCBFE}"/>
              </a:ext>
            </a:extLst>
          </p:cNvPr>
          <p:cNvPicPr>
            <a:picLocks noChangeAspect="1"/>
          </p:cNvPicPr>
          <p:nvPr/>
        </p:nvPicPr>
        <p:blipFill>
          <a:blip r:embed="rId13"/>
          <a:stretch>
            <a:fillRect/>
          </a:stretch>
        </p:blipFill>
        <p:spPr>
          <a:xfrm>
            <a:off x="4345054" y="6442000"/>
            <a:ext cx="1485521" cy="1485521"/>
          </a:xfrm>
          <a:prstGeom prst="rect">
            <a:avLst/>
          </a:prstGeom>
        </p:spPr>
      </p:pic>
      <p:sp>
        <p:nvSpPr>
          <p:cNvPr id="163" name="Rectangle 162">
            <a:extLst>
              <a:ext uri="{FF2B5EF4-FFF2-40B4-BE49-F238E27FC236}">
                <a16:creationId xmlns:a16="http://schemas.microsoft.com/office/drawing/2014/main" id="{FB1A34FD-3F90-C442-B3BC-603911C31EBD}"/>
              </a:ext>
            </a:extLst>
          </p:cNvPr>
          <p:cNvSpPr/>
          <p:nvPr/>
        </p:nvSpPr>
        <p:spPr>
          <a:xfrm>
            <a:off x="4627899" y="4986934"/>
            <a:ext cx="1818126" cy="338554"/>
          </a:xfrm>
          <a:prstGeom prst="rect">
            <a:avLst/>
          </a:prstGeom>
        </p:spPr>
        <p:txBody>
          <a:bodyPr wrap="none">
            <a:spAutoFit/>
          </a:bodyPr>
          <a:lstStyle/>
          <a:p>
            <a:r>
              <a:rPr lang="en-ZA" sz="1600" b="1" dirty="0">
                <a:solidFill>
                  <a:schemeClr val="bg1"/>
                </a:solidFill>
              </a:rPr>
              <a:t>Resource Server </a:t>
            </a:r>
          </a:p>
        </p:txBody>
      </p:sp>
      <p:sp>
        <p:nvSpPr>
          <p:cNvPr id="164" name="Rectangle 163">
            <a:extLst>
              <a:ext uri="{FF2B5EF4-FFF2-40B4-BE49-F238E27FC236}">
                <a16:creationId xmlns:a16="http://schemas.microsoft.com/office/drawing/2014/main" id="{1A6600EC-25CF-894E-BE04-679E1E200562}"/>
              </a:ext>
            </a:extLst>
          </p:cNvPr>
          <p:cNvSpPr/>
          <p:nvPr/>
        </p:nvSpPr>
        <p:spPr>
          <a:xfrm>
            <a:off x="4910193" y="7863399"/>
            <a:ext cx="1941574" cy="584775"/>
          </a:xfrm>
          <a:prstGeom prst="rect">
            <a:avLst/>
          </a:prstGeom>
        </p:spPr>
        <p:txBody>
          <a:bodyPr wrap="square">
            <a:spAutoFit/>
          </a:bodyPr>
          <a:lstStyle/>
          <a:p>
            <a:r>
              <a:rPr lang="en-ZA" sz="1600" b="1" dirty="0">
                <a:solidFill>
                  <a:schemeClr val="bg1"/>
                </a:solidFill>
              </a:rPr>
              <a:t>Authorization Server </a:t>
            </a:r>
          </a:p>
        </p:txBody>
      </p:sp>
      <p:cxnSp>
        <p:nvCxnSpPr>
          <p:cNvPr id="63" name="Straight Arrow Connector 62">
            <a:extLst>
              <a:ext uri="{FF2B5EF4-FFF2-40B4-BE49-F238E27FC236}">
                <a16:creationId xmlns:a16="http://schemas.microsoft.com/office/drawing/2014/main" id="{7A132686-81F7-C049-984C-CA9D9BFCFBAF}"/>
              </a:ext>
            </a:extLst>
          </p:cNvPr>
          <p:cNvCxnSpPr>
            <a:cxnSpLocks/>
          </p:cNvCxnSpPr>
          <p:nvPr/>
        </p:nvCxnSpPr>
        <p:spPr>
          <a:xfrm flipV="1">
            <a:off x="1885005" y="7506940"/>
            <a:ext cx="2723436" cy="535069"/>
          </a:xfrm>
          <a:prstGeom prst="straightConnector1">
            <a:avLst/>
          </a:prstGeom>
          <a:ln w="47625">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9" name="Picture Placeholder 1024" descr="A picture containing object&#10;&#10;Description automatically generated">
            <a:extLst>
              <a:ext uri="{FF2B5EF4-FFF2-40B4-BE49-F238E27FC236}">
                <a16:creationId xmlns:a16="http://schemas.microsoft.com/office/drawing/2014/main" id="{15B42B26-5E16-074C-9102-3D959F7C5021}"/>
              </a:ext>
            </a:extLst>
          </p:cNvPr>
          <p:cNvPicPr>
            <a:picLocks noChangeAspect="1"/>
          </p:cNvPicPr>
          <p:nvPr/>
        </p:nvPicPr>
        <p:blipFill>
          <a:blip r:embed="rId14"/>
          <a:srcRect l="689" r="689"/>
          <a:stretch>
            <a:fillRect/>
          </a:stretch>
        </p:blipFill>
        <p:spPr>
          <a:xfrm>
            <a:off x="550635" y="968515"/>
            <a:ext cx="2668740" cy="541208"/>
          </a:xfrm>
          <a:prstGeom prst="rect">
            <a:avLst/>
          </a:prstGeom>
        </p:spPr>
      </p:pic>
      <p:cxnSp>
        <p:nvCxnSpPr>
          <p:cNvPr id="173" name="Straight Arrow Connector 172">
            <a:extLst>
              <a:ext uri="{FF2B5EF4-FFF2-40B4-BE49-F238E27FC236}">
                <a16:creationId xmlns:a16="http://schemas.microsoft.com/office/drawing/2014/main" id="{CCD6568C-DE84-814C-9FAE-1A10E781A11F}"/>
              </a:ext>
            </a:extLst>
          </p:cNvPr>
          <p:cNvCxnSpPr>
            <a:cxnSpLocks/>
          </p:cNvCxnSpPr>
          <p:nvPr/>
        </p:nvCxnSpPr>
        <p:spPr>
          <a:xfrm>
            <a:off x="2702341" y="3743887"/>
            <a:ext cx="2176667" cy="593478"/>
          </a:xfrm>
          <a:prstGeom prst="straightConnector1">
            <a:avLst/>
          </a:prstGeom>
          <a:ln w="47625">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67E7A0A3-BB59-A941-B1C8-0C85890BBCAE}"/>
              </a:ext>
            </a:extLst>
          </p:cNvPr>
          <p:cNvGrpSpPr/>
          <p:nvPr/>
        </p:nvGrpSpPr>
        <p:grpSpPr>
          <a:xfrm>
            <a:off x="7764481" y="3216605"/>
            <a:ext cx="2273434" cy="1558857"/>
            <a:chOff x="7410129" y="3149953"/>
            <a:chExt cx="2312033" cy="1585324"/>
          </a:xfrm>
        </p:grpSpPr>
        <p:pic>
          <p:nvPicPr>
            <p:cNvPr id="78" name="Picture 77">
              <a:extLst>
                <a:ext uri="{FF2B5EF4-FFF2-40B4-BE49-F238E27FC236}">
                  <a16:creationId xmlns:a16="http://schemas.microsoft.com/office/drawing/2014/main" id="{B7FBC60F-153C-634A-8F85-8EDAADB022EF}"/>
                </a:ext>
              </a:extLst>
            </p:cNvPr>
            <p:cNvPicPr>
              <a:picLocks noChangeAspect="1"/>
            </p:cNvPicPr>
            <p:nvPr/>
          </p:nvPicPr>
          <p:blipFill>
            <a:blip r:embed="rId15"/>
            <a:stretch>
              <a:fillRect/>
            </a:stretch>
          </p:blipFill>
          <p:spPr>
            <a:xfrm>
              <a:off x="7410129" y="3149953"/>
              <a:ext cx="1641368" cy="1313094"/>
            </a:xfrm>
            <a:prstGeom prst="rect">
              <a:avLst/>
            </a:prstGeom>
          </p:spPr>
        </p:pic>
        <p:pic>
          <p:nvPicPr>
            <p:cNvPr id="79" name="Picture 78">
              <a:extLst>
                <a:ext uri="{FF2B5EF4-FFF2-40B4-BE49-F238E27FC236}">
                  <a16:creationId xmlns:a16="http://schemas.microsoft.com/office/drawing/2014/main" id="{F95E08C5-C3E4-2841-A041-F5D05860C41D}"/>
                </a:ext>
              </a:extLst>
            </p:cNvPr>
            <p:cNvPicPr>
              <a:picLocks noChangeAspect="1"/>
            </p:cNvPicPr>
            <p:nvPr/>
          </p:nvPicPr>
          <p:blipFill>
            <a:blip r:embed="rId15"/>
            <a:stretch>
              <a:fillRect/>
            </a:stretch>
          </p:blipFill>
          <p:spPr>
            <a:xfrm>
              <a:off x="8184697" y="3505305"/>
              <a:ext cx="1537465" cy="1229972"/>
            </a:xfrm>
            <a:prstGeom prst="rect">
              <a:avLst/>
            </a:prstGeom>
          </p:spPr>
        </p:pic>
      </p:grpSp>
      <p:sp>
        <p:nvSpPr>
          <p:cNvPr id="175" name="Rectangle 174">
            <a:extLst>
              <a:ext uri="{FF2B5EF4-FFF2-40B4-BE49-F238E27FC236}">
                <a16:creationId xmlns:a16="http://schemas.microsoft.com/office/drawing/2014/main" id="{1E6478C9-A86A-B345-9822-F97D8C406F78}"/>
              </a:ext>
            </a:extLst>
          </p:cNvPr>
          <p:cNvSpPr/>
          <p:nvPr/>
        </p:nvSpPr>
        <p:spPr>
          <a:xfrm>
            <a:off x="8039040" y="4736969"/>
            <a:ext cx="1252266" cy="369332"/>
          </a:xfrm>
          <a:prstGeom prst="rect">
            <a:avLst/>
          </a:prstGeom>
        </p:spPr>
        <p:txBody>
          <a:bodyPr wrap="none">
            <a:spAutoFit/>
          </a:bodyPr>
          <a:lstStyle/>
          <a:p>
            <a:r>
              <a:rPr lang="en-ZA" b="1" dirty="0">
                <a:solidFill>
                  <a:schemeClr val="bg1"/>
                </a:solidFill>
              </a:rPr>
              <a:t>Data Lake</a:t>
            </a:r>
          </a:p>
        </p:txBody>
      </p:sp>
      <p:sp>
        <p:nvSpPr>
          <p:cNvPr id="81" name="Left-Right Arrow 80">
            <a:extLst>
              <a:ext uri="{FF2B5EF4-FFF2-40B4-BE49-F238E27FC236}">
                <a16:creationId xmlns:a16="http://schemas.microsoft.com/office/drawing/2014/main" id="{05D7A6BD-D620-EB45-AC29-4BC232D59B79}"/>
              </a:ext>
            </a:extLst>
          </p:cNvPr>
          <p:cNvSpPr/>
          <p:nvPr/>
        </p:nvSpPr>
        <p:spPr>
          <a:xfrm>
            <a:off x="6903220" y="4135186"/>
            <a:ext cx="963430" cy="260583"/>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82" name="Picture 81">
            <a:extLst>
              <a:ext uri="{FF2B5EF4-FFF2-40B4-BE49-F238E27FC236}">
                <a16:creationId xmlns:a16="http://schemas.microsoft.com/office/drawing/2014/main" id="{6325CC50-3E01-3E47-A3F8-3B33777F0F77}"/>
              </a:ext>
            </a:extLst>
          </p:cNvPr>
          <p:cNvPicPr>
            <a:picLocks noChangeAspect="1"/>
          </p:cNvPicPr>
          <p:nvPr/>
        </p:nvPicPr>
        <p:blipFill>
          <a:blip r:embed="rId16"/>
          <a:stretch>
            <a:fillRect/>
          </a:stretch>
        </p:blipFill>
        <p:spPr>
          <a:xfrm>
            <a:off x="7127418" y="6059407"/>
            <a:ext cx="2690969" cy="1594648"/>
          </a:xfrm>
          <a:prstGeom prst="rect">
            <a:avLst/>
          </a:prstGeom>
        </p:spPr>
      </p:pic>
      <p:sp>
        <p:nvSpPr>
          <p:cNvPr id="176" name="Left-Right Arrow 175">
            <a:extLst>
              <a:ext uri="{FF2B5EF4-FFF2-40B4-BE49-F238E27FC236}">
                <a16:creationId xmlns:a16="http://schemas.microsoft.com/office/drawing/2014/main" id="{BE75105B-4D7E-1B46-872A-715C0C39A014}"/>
              </a:ext>
            </a:extLst>
          </p:cNvPr>
          <p:cNvSpPr/>
          <p:nvPr/>
        </p:nvSpPr>
        <p:spPr>
          <a:xfrm rot="5400000">
            <a:off x="8420902" y="5361254"/>
            <a:ext cx="755767" cy="260583"/>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 name="Left-Right Arrow 179">
            <a:extLst>
              <a:ext uri="{FF2B5EF4-FFF2-40B4-BE49-F238E27FC236}">
                <a16:creationId xmlns:a16="http://schemas.microsoft.com/office/drawing/2014/main" id="{6B692A6F-F37B-2044-90EF-8B0DD77EF273}"/>
              </a:ext>
            </a:extLst>
          </p:cNvPr>
          <p:cNvSpPr/>
          <p:nvPr/>
        </p:nvSpPr>
        <p:spPr>
          <a:xfrm rot="2888672">
            <a:off x="6420395" y="5218378"/>
            <a:ext cx="1469732" cy="239243"/>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 name="Left-Right Arrow 181">
            <a:extLst>
              <a:ext uri="{FF2B5EF4-FFF2-40B4-BE49-F238E27FC236}">
                <a16:creationId xmlns:a16="http://schemas.microsoft.com/office/drawing/2014/main" id="{462DFF74-86EE-3A48-8B62-51000F23D5D6}"/>
              </a:ext>
            </a:extLst>
          </p:cNvPr>
          <p:cNvSpPr/>
          <p:nvPr/>
        </p:nvSpPr>
        <p:spPr>
          <a:xfrm rot="5400000">
            <a:off x="4573694" y="5875675"/>
            <a:ext cx="1074772" cy="241718"/>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 name="TextBox 82">
            <a:extLst>
              <a:ext uri="{FF2B5EF4-FFF2-40B4-BE49-F238E27FC236}">
                <a16:creationId xmlns:a16="http://schemas.microsoft.com/office/drawing/2014/main" id="{EAB71601-8755-BC4B-95C2-6756C31054B7}"/>
              </a:ext>
            </a:extLst>
          </p:cNvPr>
          <p:cNvSpPr txBox="1"/>
          <p:nvPr/>
        </p:nvSpPr>
        <p:spPr>
          <a:xfrm>
            <a:off x="9532652" y="5683187"/>
            <a:ext cx="2104544" cy="1323439"/>
          </a:xfrm>
          <a:prstGeom prst="rect">
            <a:avLst/>
          </a:prstGeom>
          <a:noFill/>
          <a:ln>
            <a:solidFill>
              <a:schemeClr val="bg1">
                <a:lumMod val="85000"/>
              </a:schemeClr>
            </a:solidFill>
            <a:prstDash val="dash"/>
          </a:ln>
        </p:spPr>
        <p:txBody>
          <a:bodyPr wrap="square" rtlCol="0">
            <a:spAutoFit/>
          </a:bodyPr>
          <a:lstStyle/>
          <a:p>
            <a:pPr marL="285750" indent="-285750">
              <a:buFont typeface="Arial" panose="020B0604020202020204" pitchFamily="34" charset="0"/>
              <a:buChar char="•"/>
            </a:pPr>
            <a:r>
              <a:rPr lang="nb-NO" sz="1000" dirty="0">
                <a:solidFill>
                  <a:schemeClr val="bg1"/>
                </a:solidFill>
              </a:rPr>
              <a:t>Application Platform</a:t>
            </a:r>
          </a:p>
          <a:p>
            <a:pPr marL="285750" indent="-285750">
              <a:buFont typeface="Arial" panose="020B0604020202020204" pitchFamily="34" charset="0"/>
              <a:buChar char="•"/>
            </a:pPr>
            <a:r>
              <a:rPr lang="nb-NO" sz="1000" dirty="0">
                <a:solidFill>
                  <a:schemeClr val="bg1"/>
                </a:solidFill>
              </a:rPr>
              <a:t>Research ToolBox</a:t>
            </a:r>
          </a:p>
          <a:p>
            <a:pPr marL="285750" indent="-285750">
              <a:buFont typeface="Arial" panose="020B0604020202020204" pitchFamily="34" charset="0"/>
              <a:buChar char="•"/>
            </a:pPr>
            <a:r>
              <a:rPr lang="nb-NO" sz="1000" dirty="0">
                <a:solidFill>
                  <a:schemeClr val="bg1"/>
                </a:solidFill>
              </a:rPr>
              <a:t>Data Processing</a:t>
            </a:r>
          </a:p>
          <a:p>
            <a:pPr marL="285750" indent="-285750">
              <a:buFont typeface="Arial" panose="020B0604020202020204" pitchFamily="34" charset="0"/>
              <a:buChar char="•"/>
            </a:pPr>
            <a:r>
              <a:rPr lang="nb-NO" sz="1000" dirty="0">
                <a:solidFill>
                  <a:schemeClr val="bg1"/>
                </a:solidFill>
              </a:rPr>
              <a:t>Data Analytics</a:t>
            </a:r>
          </a:p>
          <a:p>
            <a:pPr marL="742950" lvl="1" indent="-285750">
              <a:buFont typeface="Arial" panose="020B0604020202020204" pitchFamily="34" charset="0"/>
              <a:buChar char="•"/>
            </a:pPr>
            <a:r>
              <a:rPr lang="nb-NO" sz="1000" dirty="0">
                <a:solidFill>
                  <a:schemeClr val="bg1"/>
                </a:solidFill>
              </a:rPr>
              <a:t>Recommendatiion Engine</a:t>
            </a:r>
          </a:p>
          <a:p>
            <a:pPr marL="742950" lvl="1" indent="-285750">
              <a:buFont typeface="Arial" panose="020B0604020202020204" pitchFamily="34" charset="0"/>
              <a:buChar char="•"/>
            </a:pPr>
            <a:r>
              <a:rPr lang="nb-NO" sz="1000" dirty="0">
                <a:solidFill>
                  <a:schemeClr val="bg1"/>
                </a:solidFill>
              </a:rPr>
              <a:t>Big data Analysis</a:t>
            </a:r>
          </a:p>
          <a:p>
            <a:pPr marL="742950" lvl="1" indent="-285750">
              <a:buFont typeface="Arial" panose="020B0604020202020204" pitchFamily="34" charset="0"/>
              <a:buChar char="•"/>
            </a:pPr>
            <a:r>
              <a:rPr lang="nb-NO" sz="1000" dirty="0">
                <a:solidFill>
                  <a:schemeClr val="bg1"/>
                </a:solidFill>
              </a:rPr>
              <a:t>Process Mining</a:t>
            </a:r>
          </a:p>
        </p:txBody>
      </p:sp>
      <p:sp>
        <p:nvSpPr>
          <p:cNvPr id="187" name="Left-Right Arrow 186">
            <a:extLst>
              <a:ext uri="{FF2B5EF4-FFF2-40B4-BE49-F238E27FC236}">
                <a16:creationId xmlns:a16="http://schemas.microsoft.com/office/drawing/2014/main" id="{5540DA6A-D8A3-B646-A281-651842DF7DD7}"/>
              </a:ext>
            </a:extLst>
          </p:cNvPr>
          <p:cNvSpPr/>
          <p:nvPr/>
        </p:nvSpPr>
        <p:spPr>
          <a:xfrm rot="5400000">
            <a:off x="806426" y="9776670"/>
            <a:ext cx="755767" cy="260583"/>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 name="Left-Right Arrow 187">
            <a:extLst>
              <a:ext uri="{FF2B5EF4-FFF2-40B4-BE49-F238E27FC236}">
                <a16:creationId xmlns:a16="http://schemas.microsoft.com/office/drawing/2014/main" id="{3692C9F8-BA7E-3648-84B0-895B587A3548}"/>
              </a:ext>
            </a:extLst>
          </p:cNvPr>
          <p:cNvSpPr/>
          <p:nvPr/>
        </p:nvSpPr>
        <p:spPr>
          <a:xfrm rot="5400000">
            <a:off x="905405" y="6149741"/>
            <a:ext cx="755767" cy="282388"/>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 name="Rectangle 97">
            <a:extLst>
              <a:ext uri="{FF2B5EF4-FFF2-40B4-BE49-F238E27FC236}">
                <a16:creationId xmlns:a16="http://schemas.microsoft.com/office/drawing/2014/main" id="{C85E3F5B-DE5F-BC46-AE33-E815C88E30A7}"/>
              </a:ext>
            </a:extLst>
          </p:cNvPr>
          <p:cNvSpPr/>
          <p:nvPr/>
        </p:nvSpPr>
        <p:spPr>
          <a:xfrm>
            <a:off x="5315802" y="9747089"/>
            <a:ext cx="6465109" cy="1194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 name="Rectangle 100">
            <a:extLst>
              <a:ext uri="{FF2B5EF4-FFF2-40B4-BE49-F238E27FC236}">
                <a16:creationId xmlns:a16="http://schemas.microsoft.com/office/drawing/2014/main" id="{E9F4D5E4-BA2A-B843-AC79-954C10137839}"/>
              </a:ext>
            </a:extLst>
          </p:cNvPr>
          <p:cNvSpPr/>
          <p:nvPr/>
        </p:nvSpPr>
        <p:spPr>
          <a:xfrm>
            <a:off x="5130119" y="9538725"/>
            <a:ext cx="6650792" cy="130199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 name="Rounded Rectangle 101">
            <a:extLst>
              <a:ext uri="{FF2B5EF4-FFF2-40B4-BE49-F238E27FC236}">
                <a16:creationId xmlns:a16="http://schemas.microsoft.com/office/drawing/2014/main" id="{0C3C17E8-34A7-E243-B891-93AAFA14A44B}"/>
              </a:ext>
            </a:extLst>
          </p:cNvPr>
          <p:cNvSpPr/>
          <p:nvPr/>
        </p:nvSpPr>
        <p:spPr>
          <a:xfrm>
            <a:off x="5195187" y="9906961"/>
            <a:ext cx="1567073" cy="82338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 name="TextBox 104">
            <a:extLst>
              <a:ext uri="{FF2B5EF4-FFF2-40B4-BE49-F238E27FC236}">
                <a16:creationId xmlns:a16="http://schemas.microsoft.com/office/drawing/2014/main" id="{FFF26266-886E-3148-8D94-E23146465C33}"/>
              </a:ext>
            </a:extLst>
          </p:cNvPr>
          <p:cNvSpPr txBox="1"/>
          <p:nvPr/>
        </p:nvSpPr>
        <p:spPr>
          <a:xfrm>
            <a:off x="5367328" y="10083196"/>
            <a:ext cx="1196161" cy="461665"/>
          </a:xfrm>
          <a:prstGeom prst="rect">
            <a:avLst/>
          </a:prstGeom>
          <a:noFill/>
        </p:spPr>
        <p:txBody>
          <a:bodyPr wrap="none" rtlCol="0">
            <a:spAutoFit/>
          </a:bodyPr>
          <a:lstStyle/>
          <a:p>
            <a:r>
              <a:rPr lang="nb-NO" sz="1200" dirty="0"/>
              <a:t>Other National</a:t>
            </a:r>
            <a:br>
              <a:rPr lang="nb-NO" sz="1200" dirty="0"/>
            </a:br>
            <a:r>
              <a:rPr lang="nb-NO" sz="1200" dirty="0"/>
              <a:t> Resources</a:t>
            </a:r>
          </a:p>
        </p:txBody>
      </p:sp>
      <p:sp>
        <p:nvSpPr>
          <p:cNvPr id="192" name="Rounded Rectangle 191">
            <a:extLst>
              <a:ext uri="{FF2B5EF4-FFF2-40B4-BE49-F238E27FC236}">
                <a16:creationId xmlns:a16="http://schemas.microsoft.com/office/drawing/2014/main" id="{EF4AE870-2F8F-CF43-B8A8-22D0E0D487F6}"/>
              </a:ext>
            </a:extLst>
          </p:cNvPr>
          <p:cNvSpPr/>
          <p:nvPr/>
        </p:nvSpPr>
        <p:spPr>
          <a:xfrm>
            <a:off x="6985111" y="9941531"/>
            <a:ext cx="1466256" cy="77041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 name="TextBox 106">
            <a:extLst>
              <a:ext uri="{FF2B5EF4-FFF2-40B4-BE49-F238E27FC236}">
                <a16:creationId xmlns:a16="http://schemas.microsoft.com/office/drawing/2014/main" id="{11C0B1E8-B9B6-E144-AAED-A6C9D9FC4628}"/>
              </a:ext>
            </a:extLst>
          </p:cNvPr>
          <p:cNvSpPr txBox="1"/>
          <p:nvPr/>
        </p:nvSpPr>
        <p:spPr>
          <a:xfrm>
            <a:off x="7073981" y="10060835"/>
            <a:ext cx="1308371" cy="461665"/>
          </a:xfrm>
          <a:prstGeom prst="rect">
            <a:avLst/>
          </a:prstGeom>
          <a:noFill/>
        </p:spPr>
        <p:txBody>
          <a:bodyPr wrap="none" rtlCol="0">
            <a:spAutoFit/>
          </a:bodyPr>
          <a:lstStyle/>
          <a:p>
            <a:r>
              <a:rPr lang="nb-NO" sz="1200" dirty="0"/>
              <a:t>External Tools </a:t>
            </a:r>
            <a:br>
              <a:rPr lang="nb-NO" sz="1200" dirty="0"/>
            </a:br>
            <a:r>
              <a:rPr lang="nb-NO" sz="1200" dirty="0"/>
              <a:t>and Applications</a:t>
            </a:r>
          </a:p>
        </p:txBody>
      </p:sp>
      <p:sp>
        <p:nvSpPr>
          <p:cNvPr id="193" name="Rounded Rectangle 192">
            <a:extLst>
              <a:ext uri="{FF2B5EF4-FFF2-40B4-BE49-F238E27FC236}">
                <a16:creationId xmlns:a16="http://schemas.microsoft.com/office/drawing/2014/main" id="{44D322B4-FEBF-E94B-BCF1-16027FC7CAB2}"/>
              </a:ext>
            </a:extLst>
          </p:cNvPr>
          <p:cNvSpPr/>
          <p:nvPr/>
        </p:nvSpPr>
        <p:spPr>
          <a:xfrm>
            <a:off x="8632513" y="9904884"/>
            <a:ext cx="1500264" cy="78828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 name="TextBox 109">
            <a:extLst>
              <a:ext uri="{FF2B5EF4-FFF2-40B4-BE49-F238E27FC236}">
                <a16:creationId xmlns:a16="http://schemas.microsoft.com/office/drawing/2014/main" id="{38013F5A-F661-5043-9436-7CF45841BCB9}"/>
              </a:ext>
            </a:extLst>
          </p:cNvPr>
          <p:cNvSpPr txBox="1"/>
          <p:nvPr/>
        </p:nvSpPr>
        <p:spPr>
          <a:xfrm>
            <a:off x="8708410" y="10070960"/>
            <a:ext cx="1350241" cy="461665"/>
          </a:xfrm>
          <a:prstGeom prst="rect">
            <a:avLst/>
          </a:prstGeom>
          <a:noFill/>
        </p:spPr>
        <p:txBody>
          <a:bodyPr wrap="none" rtlCol="0">
            <a:spAutoFit/>
          </a:bodyPr>
          <a:lstStyle/>
          <a:p>
            <a:r>
              <a:rPr lang="nb-NO" sz="1200" dirty="0"/>
              <a:t>Regional clinical </a:t>
            </a:r>
            <a:br>
              <a:rPr lang="nb-NO" sz="1200" dirty="0"/>
            </a:br>
            <a:r>
              <a:rPr lang="nb-NO" sz="1200" dirty="0"/>
              <a:t>core systems</a:t>
            </a:r>
          </a:p>
        </p:txBody>
      </p:sp>
      <p:sp>
        <p:nvSpPr>
          <p:cNvPr id="194" name="Rounded Rectangle 193">
            <a:extLst>
              <a:ext uri="{FF2B5EF4-FFF2-40B4-BE49-F238E27FC236}">
                <a16:creationId xmlns:a16="http://schemas.microsoft.com/office/drawing/2014/main" id="{B67109DA-75E1-4E4F-9184-6F618FBD7D45}"/>
              </a:ext>
            </a:extLst>
          </p:cNvPr>
          <p:cNvSpPr/>
          <p:nvPr/>
        </p:nvSpPr>
        <p:spPr>
          <a:xfrm>
            <a:off x="10315932" y="9941531"/>
            <a:ext cx="1392259" cy="73153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 name="TextBox 194">
            <a:extLst>
              <a:ext uri="{FF2B5EF4-FFF2-40B4-BE49-F238E27FC236}">
                <a16:creationId xmlns:a16="http://schemas.microsoft.com/office/drawing/2014/main" id="{75AFD04C-B2A9-0F45-AC11-B078B77CD4B1}"/>
              </a:ext>
            </a:extLst>
          </p:cNvPr>
          <p:cNvSpPr txBox="1"/>
          <p:nvPr/>
        </p:nvSpPr>
        <p:spPr>
          <a:xfrm>
            <a:off x="10445016" y="10226417"/>
            <a:ext cx="1186543" cy="276999"/>
          </a:xfrm>
          <a:prstGeom prst="rect">
            <a:avLst/>
          </a:prstGeom>
          <a:noFill/>
          <a:ln>
            <a:solidFill>
              <a:schemeClr val="accent1"/>
            </a:solidFill>
          </a:ln>
        </p:spPr>
        <p:txBody>
          <a:bodyPr wrap="none" rtlCol="0">
            <a:spAutoFit/>
          </a:bodyPr>
          <a:lstStyle/>
          <a:p>
            <a:r>
              <a:rPr lang="nb-NO" sz="1200" dirty="0"/>
              <a:t>Legacy System</a:t>
            </a:r>
          </a:p>
        </p:txBody>
      </p:sp>
      <p:sp>
        <p:nvSpPr>
          <p:cNvPr id="196" name="TextBox 195">
            <a:extLst>
              <a:ext uri="{FF2B5EF4-FFF2-40B4-BE49-F238E27FC236}">
                <a16:creationId xmlns:a16="http://schemas.microsoft.com/office/drawing/2014/main" id="{B8DE5E03-FEFA-E84F-BB61-F2BD736C47DA}"/>
              </a:ext>
            </a:extLst>
          </p:cNvPr>
          <p:cNvSpPr txBox="1"/>
          <p:nvPr/>
        </p:nvSpPr>
        <p:spPr>
          <a:xfrm>
            <a:off x="10429899" y="9937643"/>
            <a:ext cx="971741" cy="276999"/>
          </a:xfrm>
          <a:prstGeom prst="rect">
            <a:avLst/>
          </a:prstGeom>
          <a:noFill/>
        </p:spPr>
        <p:txBody>
          <a:bodyPr wrap="none" rtlCol="0">
            <a:spAutoFit/>
          </a:bodyPr>
          <a:lstStyle/>
          <a:p>
            <a:r>
              <a:rPr lang="nb-NO" sz="1200" dirty="0"/>
              <a:t>Middleware</a:t>
            </a:r>
          </a:p>
        </p:txBody>
      </p:sp>
      <p:sp>
        <p:nvSpPr>
          <p:cNvPr id="197" name="TextBox 196">
            <a:extLst>
              <a:ext uri="{FF2B5EF4-FFF2-40B4-BE49-F238E27FC236}">
                <a16:creationId xmlns:a16="http://schemas.microsoft.com/office/drawing/2014/main" id="{C5232D28-41AC-D149-BB64-2510750E0C32}"/>
              </a:ext>
            </a:extLst>
          </p:cNvPr>
          <p:cNvSpPr txBox="1"/>
          <p:nvPr/>
        </p:nvSpPr>
        <p:spPr>
          <a:xfrm>
            <a:off x="7426434" y="9560618"/>
            <a:ext cx="2390013" cy="307777"/>
          </a:xfrm>
          <a:prstGeom prst="rect">
            <a:avLst/>
          </a:prstGeom>
          <a:noFill/>
        </p:spPr>
        <p:txBody>
          <a:bodyPr wrap="none" rtlCol="0">
            <a:spAutoFit/>
          </a:bodyPr>
          <a:lstStyle/>
          <a:p>
            <a:r>
              <a:rPr lang="nb-NO" sz="1400" dirty="0"/>
              <a:t>Healthcare Provider Clients</a:t>
            </a:r>
          </a:p>
        </p:txBody>
      </p:sp>
      <p:cxnSp>
        <p:nvCxnSpPr>
          <p:cNvPr id="199" name="Straight Arrow Connector 198">
            <a:extLst>
              <a:ext uri="{FF2B5EF4-FFF2-40B4-BE49-F238E27FC236}">
                <a16:creationId xmlns:a16="http://schemas.microsoft.com/office/drawing/2014/main" id="{BF1AFF71-09AD-AD4C-8214-1721AF4BAD18}"/>
              </a:ext>
            </a:extLst>
          </p:cNvPr>
          <p:cNvCxnSpPr>
            <a:cxnSpLocks/>
          </p:cNvCxnSpPr>
          <p:nvPr/>
        </p:nvCxnSpPr>
        <p:spPr>
          <a:xfrm>
            <a:off x="5830575" y="8284032"/>
            <a:ext cx="2280286" cy="1234596"/>
          </a:xfrm>
          <a:prstGeom prst="straightConnector1">
            <a:avLst/>
          </a:prstGeom>
          <a:ln w="47625">
            <a:solidFill>
              <a:schemeClr val="bg1">
                <a:lumMod val="8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84A6FB90-2BAD-FC4F-BD41-F274B39462EC}"/>
              </a:ext>
            </a:extLst>
          </p:cNvPr>
          <p:cNvCxnSpPr>
            <a:cxnSpLocks/>
          </p:cNvCxnSpPr>
          <p:nvPr/>
        </p:nvCxnSpPr>
        <p:spPr>
          <a:xfrm>
            <a:off x="5952173" y="5306730"/>
            <a:ext cx="2335104" cy="4158859"/>
          </a:xfrm>
          <a:prstGeom prst="straightConnector1">
            <a:avLst/>
          </a:prstGeom>
          <a:ln w="47625">
            <a:solidFill>
              <a:schemeClr val="bg1">
                <a:lumMod val="8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descr="Vertical Dividers">
            <a:extLst>
              <a:ext uri="{FF2B5EF4-FFF2-40B4-BE49-F238E27FC236}">
                <a16:creationId xmlns:a16="http://schemas.microsoft.com/office/drawing/2014/main" id="{3FA5C7B8-F998-6B44-9F4F-5E5BEAA5B88F}"/>
              </a:ext>
            </a:extLst>
          </p:cNvPr>
          <p:cNvCxnSpPr/>
          <p:nvPr/>
        </p:nvCxnSpPr>
        <p:spPr>
          <a:xfrm>
            <a:off x="8708410" y="12084742"/>
            <a:ext cx="0" cy="23005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9" name="Rectangle 98" descr="Callout Background">
            <a:extLst>
              <a:ext uri="{FF2B5EF4-FFF2-40B4-BE49-F238E27FC236}">
                <a16:creationId xmlns:a16="http://schemas.microsoft.com/office/drawing/2014/main" id="{42F28541-DF5B-8E4A-8B27-06E7F3499856}"/>
              </a:ext>
            </a:extLst>
          </p:cNvPr>
          <p:cNvSpPr/>
          <p:nvPr/>
        </p:nvSpPr>
        <p:spPr>
          <a:xfrm>
            <a:off x="6374583" y="11969043"/>
            <a:ext cx="2170564" cy="294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0" name="Right Brace 99" descr="Callout Brace">
            <a:extLst>
              <a:ext uri="{FF2B5EF4-FFF2-40B4-BE49-F238E27FC236}">
                <a16:creationId xmlns:a16="http://schemas.microsoft.com/office/drawing/2014/main" id="{74668CA1-87ED-9642-9500-425D0F8AF06A}"/>
              </a:ext>
            </a:extLst>
          </p:cNvPr>
          <p:cNvSpPr/>
          <p:nvPr/>
        </p:nvSpPr>
        <p:spPr>
          <a:xfrm rot="5400000" flipH="1">
            <a:off x="7104094" y="10565188"/>
            <a:ext cx="697213" cy="2184892"/>
          </a:xfrm>
          <a:prstGeom prst="rightBrace">
            <a:avLst>
              <a:gd name="adj1" fmla="val 61230"/>
              <a:gd name="adj2" fmla="val 12181"/>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dirty="0"/>
          </a:p>
        </p:txBody>
      </p:sp>
      <p:grpSp>
        <p:nvGrpSpPr>
          <p:cNvPr id="106" name="Group 105" descr="Callout Horizontal Lines">
            <a:extLst>
              <a:ext uri="{FF2B5EF4-FFF2-40B4-BE49-F238E27FC236}">
                <a16:creationId xmlns:a16="http://schemas.microsoft.com/office/drawing/2014/main" id="{66E45D4D-627F-F34D-A051-49E53D2D5408}"/>
              </a:ext>
            </a:extLst>
          </p:cNvPr>
          <p:cNvGrpSpPr/>
          <p:nvPr/>
        </p:nvGrpSpPr>
        <p:grpSpPr>
          <a:xfrm>
            <a:off x="4140502" y="12154897"/>
            <a:ext cx="1721648" cy="0"/>
            <a:chOff x="5163064" y="12326972"/>
            <a:chExt cx="1721648" cy="0"/>
          </a:xfrm>
        </p:grpSpPr>
        <p:cxnSp>
          <p:nvCxnSpPr>
            <p:cNvPr id="123" name="Straight Connector 122">
              <a:extLst>
                <a:ext uri="{FF2B5EF4-FFF2-40B4-BE49-F238E27FC236}">
                  <a16:creationId xmlns:a16="http://schemas.microsoft.com/office/drawing/2014/main" id="{7D7C6AA7-EA3A-E243-B3EB-BDAAB2E398AC}"/>
                </a:ext>
              </a:extLst>
            </p:cNvPr>
            <p:cNvCxnSpPr/>
            <p:nvPr/>
          </p:nvCxnSpPr>
          <p:spPr>
            <a:xfrm>
              <a:off x="5163064" y="12326972"/>
              <a:ext cx="1721648"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7180540-4D3F-4146-B379-F26CDD1A0097}"/>
                </a:ext>
              </a:extLst>
            </p:cNvPr>
            <p:cNvCxnSpPr>
              <a:cxnSpLocks/>
            </p:cNvCxnSpPr>
            <p:nvPr/>
          </p:nvCxnSpPr>
          <p:spPr>
            <a:xfrm>
              <a:off x="5569283" y="12326972"/>
              <a:ext cx="909210" cy="0"/>
            </a:xfrm>
            <a:prstGeom prst="line">
              <a:avLst/>
            </a:prstGeom>
            <a:ln w="41275" cap="rnd"/>
          </p:spPr>
          <p:style>
            <a:lnRef idx="1">
              <a:schemeClr val="accent1"/>
            </a:lnRef>
            <a:fillRef idx="0">
              <a:schemeClr val="accent1"/>
            </a:fillRef>
            <a:effectRef idx="0">
              <a:schemeClr val="accent1"/>
            </a:effectRef>
            <a:fontRef idx="minor">
              <a:schemeClr val="tx1"/>
            </a:fontRef>
          </p:style>
        </p:cxnSp>
      </p:grpSp>
      <p:grpSp>
        <p:nvGrpSpPr>
          <p:cNvPr id="121" name="Group 120" descr="Callout Horizontal Lines">
            <a:extLst>
              <a:ext uri="{FF2B5EF4-FFF2-40B4-BE49-F238E27FC236}">
                <a16:creationId xmlns:a16="http://schemas.microsoft.com/office/drawing/2014/main" id="{17E0973F-3D45-4613-BD93-EDA1D6BEBE5D}"/>
              </a:ext>
            </a:extLst>
          </p:cNvPr>
          <p:cNvGrpSpPr/>
          <p:nvPr/>
        </p:nvGrpSpPr>
        <p:grpSpPr>
          <a:xfrm>
            <a:off x="6565610" y="12134893"/>
            <a:ext cx="1721648" cy="0"/>
            <a:chOff x="5163064" y="12326972"/>
            <a:chExt cx="1721648" cy="0"/>
          </a:xfrm>
        </p:grpSpPr>
        <p:cxnSp>
          <p:nvCxnSpPr>
            <p:cNvPr id="112" name="Straight Connector 111">
              <a:extLst>
                <a:ext uri="{FF2B5EF4-FFF2-40B4-BE49-F238E27FC236}">
                  <a16:creationId xmlns:a16="http://schemas.microsoft.com/office/drawing/2014/main" id="{9395C035-425B-45CD-A135-E4C9434DBD38}"/>
                </a:ext>
              </a:extLst>
            </p:cNvPr>
            <p:cNvCxnSpPr/>
            <p:nvPr/>
          </p:nvCxnSpPr>
          <p:spPr>
            <a:xfrm>
              <a:off x="5163064" y="12326972"/>
              <a:ext cx="1721648"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7275962-FE77-43AC-B035-E5894F3782B4}"/>
                </a:ext>
              </a:extLst>
            </p:cNvPr>
            <p:cNvCxnSpPr>
              <a:cxnSpLocks/>
            </p:cNvCxnSpPr>
            <p:nvPr/>
          </p:nvCxnSpPr>
          <p:spPr>
            <a:xfrm>
              <a:off x="5569283" y="12326972"/>
              <a:ext cx="909210" cy="0"/>
            </a:xfrm>
            <a:prstGeom prst="line">
              <a:avLst/>
            </a:prstGeom>
            <a:ln w="41275" cap="rnd"/>
          </p:spPr>
          <p:style>
            <a:lnRef idx="1">
              <a:schemeClr val="accent1"/>
            </a:lnRef>
            <a:fillRef idx="0">
              <a:schemeClr val="accent1"/>
            </a:fillRef>
            <a:effectRef idx="0">
              <a:schemeClr val="accent1"/>
            </a:effectRef>
            <a:fontRef idx="minor">
              <a:schemeClr val="tx1"/>
            </a:fontRef>
          </p:style>
        </p:cxnSp>
      </p:grpSp>
      <p:sp>
        <p:nvSpPr>
          <p:cNvPr id="125" name="TextBox 124">
            <a:extLst>
              <a:ext uri="{FF2B5EF4-FFF2-40B4-BE49-F238E27FC236}">
                <a16:creationId xmlns:a16="http://schemas.microsoft.com/office/drawing/2014/main" id="{E7D9D315-EBCC-F041-B25E-6EA3BEA5C5CC}"/>
              </a:ext>
            </a:extLst>
          </p:cNvPr>
          <p:cNvSpPr txBox="1"/>
          <p:nvPr/>
        </p:nvSpPr>
        <p:spPr>
          <a:xfrm>
            <a:off x="6489687" y="11773189"/>
            <a:ext cx="1861364" cy="501273"/>
          </a:xfrm>
          <a:prstGeom prst="rect">
            <a:avLst/>
          </a:prstGeom>
          <a:noFill/>
        </p:spPr>
        <p:txBody>
          <a:bodyPr wrap="square" lIns="0" tIns="0" rIns="0" bIns="0" rtlCol="0">
            <a:noAutofit/>
          </a:bodyPr>
          <a:lstStyle/>
          <a:p>
            <a:pPr algn="ctr"/>
            <a:r>
              <a:rPr lang="en-ZA" sz="1600" spc="-150" dirty="0">
                <a:solidFill>
                  <a:schemeClr val="tx1">
                    <a:lumMod val="85000"/>
                    <a:lumOff val="15000"/>
                  </a:schemeClr>
                </a:solidFill>
              </a:rPr>
              <a:t>Why?</a:t>
            </a:r>
            <a:endParaRPr lang="en-ZA" sz="1600" spc="-150" noProof="1">
              <a:solidFill>
                <a:schemeClr val="tx1">
                  <a:lumMod val="85000"/>
                  <a:lumOff val="15000"/>
                </a:schemeClr>
              </a:solidFill>
            </a:endParaRPr>
          </a:p>
        </p:txBody>
      </p:sp>
      <p:sp>
        <p:nvSpPr>
          <p:cNvPr id="127" name="TextBox 126">
            <a:extLst>
              <a:ext uri="{FF2B5EF4-FFF2-40B4-BE49-F238E27FC236}">
                <a16:creationId xmlns:a16="http://schemas.microsoft.com/office/drawing/2014/main" id="{942DA0D2-EDF8-7C4C-9486-7F38C3AD117A}"/>
              </a:ext>
            </a:extLst>
          </p:cNvPr>
          <p:cNvSpPr txBox="1"/>
          <p:nvPr/>
        </p:nvSpPr>
        <p:spPr>
          <a:xfrm>
            <a:off x="6516747" y="12236801"/>
            <a:ext cx="1848634" cy="2539157"/>
          </a:xfrm>
          <a:prstGeom prst="rect">
            <a:avLst/>
          </a:prstGeom>
          <a:noFill/>
        </p:spPr>
        <p:txBody>
          <a:bodyPr wrap="square" lIns="0" tIns="0" rIns="0" bIns="0" rtlCol="0">
            <a:spAutoFit/>
          </a:bodyPr>
          <a:lstStyle/>
          <a:p>
            <a:r>
              <a:rPr lang="en-US" sz="1100" u="sng" dirty="0"/>
              <a:t>Why modular architecture? </a:t>
            </a:r>
            <a:r>
              <a:rPr lang="en-US" sz="1100" dirty="0"/>
              <a:t>The presentation provides a high level overview of the project. To support an iterative development of the platform, we focus on developing solution components that are modular and composable. This allows the restructuring of the solution without the need for extensive rework. This architecture principle permits us to adapt the solution as we move on.</a:t>
            </a:r>
          </a:p>
        </p:txBody>
      </p:sp>
      <p:sp>
        <p:nvSpPr>
          <p:cNvPr id="128" name="TextBox 127">
            <a:extLst>
              <a:ext uri="{FF2B5EF4-FFF2-40B4-BE49-F238E27FC236}">
                <a16:creationId xmlns:a16="http://schemas.microsoft.com/office/drawing/2014/main" id="{37EE86C9-D957-5D4E-A8A8-7BF624D92CB8}"/>
              </a:ext>
            </a:extLst>
          </p:cNvPr>
          <p:cNvSpPr txBox="1"/>
          <p:nvPr/>
        </p:nvSpPr>
        <p:spPr>
          <a:xfrm>
            <a:off x="5231939" y="6674632"/>
            <a:ext cx="1481587" cy="861774"/>
          </a:xfrm>
          <a:prstGeom prst="rect">
            <a:avLst/>
          </a:prstGeom>
          <a:noFill/>
          <a:ln>
            <a:solidFill>
              <a:schemeClr val="bg1">
                <a:lumMod val="85000"/>
              </a:schemeClr>
            </a:solidFill>
            <a:prstDash val="dash"/>
            <a:bevel/>
          </a:ln>
        </p:spPr>
        <p:txBody>
          <a:bodyPr wrap="square" rtlCol="0">
            <a:spAutoFit/>
          </a:bodyPr>
          <a:lstStyle/>
          <a:p>
            <a:pPr marL="285750" indent="-285750">
              <a:buFont typeface="Arial" panose="020B0604020202020204" pitchFamily="34" charset="0"/>
              <a:buChar char="•"/>
            </a:pPr>
            <a:r>
              <a:rPr lang="nb-NO" sz="1000" dirty="0">
                <a:solidFill>
                  <a:schemeClr val="bg1"/>
                </a:solidFill>
              </a:rPr>
              <a:t>ID-porten</a:t>
            </a:r>
          </a:p>
          <a:p>
            <a:pPr marL="285750" indent="-285750">
              <a:buFont typeface="Arial" panose="020B0604020202020204" pitchFamily="34" charset="0"/>
              <a:buChar char="•"/>
            </a:pPr>
            <a:r>
              <a:rPr lang="nb-NO" sz="1000" dirty="0">
                <a:solidFill>
                  <a:schemeClr val="bg1"/>
                </a:solidFill>
              </a:rPr>
              <a:t>HelseID</a:t>
            </a:r>
          </a:p>
          <a:p>
            <a:pPr marL="285750" indent="-285750">
              <a:buFont typeface="Arial" panose="020B0604020202020204" pitchFamily="34" charset="0"/>
              <a:buChar char="•"/>
            </a:pPr>
            <a:r>
              <a:rPr lang="nb-NO" sz="1000" dirty="0">
                <a:solidFill>
                  <a:schemeClr val="bg1"/>
                </a:solidFill>
              </a:rPr>
              <a:t>OpenID Connect, OAuth2.0</a:t>
            </a:r>
          </a:p>
          <a:p>
            <a:pPr marL="285750" indent="-285750">
              <a:buFont typeface="Arial" panose="020B0604020202020204" pitchFamily="34" charset="0"/>
              <a:buChar char="•"/>
            </a:pPr>
            <a:r>
              <a:rPr lang="nb-NO" sz="1000" dirty="0">
                <a:solidFill>
                  <a:schemeClr val="bg1"/>
                </a:solidFill>
              </a:rPr>
              <a:t>BankID, Buypass</a:t>
            </a:r>
          </a:p>
        </p:txBody>
      </p:sp>
      <p:pic>
        <p:nvPicPr>
          <p:cNvPr id="4" name="Picture 3">
            <a:extLst>
              <a:ext uri="{FF2B5EF4-FFF2-40B4-BE49-F238E27FC236}">
                <a16:creationId xmlns:a16="http://schemas.microsoft.com/office/drawing/2014/main" id="{D1469897-E505-5644-8172-4CB29FB91F4A}"/>
              </a:ext>
            </a:extLst>
          </p:cNvPr>
          <p:cNvPicPr>
            <a:picLocks noChangeAspect="1"/>
          </p:cNvPicPr>
          <p:nvPr/>
        </p:nvPicPr>
        <p:blipFill>
          <a:blip r:embed="rId17"/>
          <a:stretch>
            <a:fillRect/>
          </a:stretch>
        </p:blipFill>
        <p:spPr>
          <a:xfrm>
            <a:off x="289634" y="15593534"/>
            <a:ext cx="616776" cy="172697"/>
          </a:xfrm>
          <a:prstGeom prst="rect">
            <a:avLst/>
          </a:prstGeom>
        </p:spPr>
      </p:pic>
      <p:pic>
        <p:nvPicPr>
          <p:cNvPr id="5" name="Picture 4">
            <a:extLst>
              <a:ext uri="{FF2B5EF4-FFF2-40B4-BE49-F238E27FC236}">
                <a16:creationId xmlns:a16="http://schemas.microsoft.com/office/drawing/2014/main" id="{A565CA9F-F31B-6F45-BD53-C61CDDA0B88F}"/>
              </a:ext>
            </a:extLst>
          </p:cNvPr>
          <p:cNvPicPr>
            <a:picLocks noChangeAspect="1"/>
          </p:cNvPicPr>
          <p:nvPr/>
        </p:nvPicPr>
        <p:blipFill>
          <a:blip r:embed="rId18"/>
          <a:stretch>
            <a:fillRect/>
          </a:stretch>
        </p:blipFill>
        <p:spPr>
          <a:xfrm flipH="1">
            <a:off x="1047756" y="15605063"/>
            <a:ext cx="224632" cy="163567"/>
          </a:xfrm>
          <a:prstGeom prst="rect">
            <a:avLst/>
          </a:prstGeom>
        </p:spPr>
      </p:pic>
      <p:pic>
        <p:nvPicPr>
          <p:cNvPr id="6" name="Picture 5">
            <a:extLst>
              <a:ext uri="{FF2B5EF4-FFF2-40B4-BE49-F238E27FC236}">
                <a16:creationId xmlns:a16="http://schemas.microsoft.com/office/drawing/2014/main" id="{47F06231-BDAD-DF48-8A52-7AA1D358229E}"/>
              </a:ext>
            </a:extLst>
          </p:cNvPr>
          <p:cNvPicPr>
            <a:picLocks noChangeAspect="1"/>
          </p:cNvPicPr>
          <p:nvPr/>
        </p:nvPicPr>
        <p:blipFill>
          <a:blip r:embed="rId19"/>
          <a:stretch>
            <a:fillRect/>
          </a:stretch>
        </p:blipFill>
        <p:spPr>
          <a:xfrm>
            <a:off x="1310436" y="15598152"/>
            <a:ext cx="801154" cy="197618"/>
          </a:xfrm>
          <a:prstGeom prst="rect">
            <a:avLst/>
          </a:prstGeom>
        </p:spPr>
      </p:pic>
      <p:pic>
        <p:nvPicPr>
          <p:cNvPr id="7" name="Picture 6">
            <a:extLst>
              <a:ext uri="{FF2B5EF4-FFF2-40B4-BE49-F238E27FC236}">
                <a16:creationId xmlns:a16="http://schemas.microsoft.com/office/drawing/2014/main" id="{02914BAA-DD5E-6B4B-BE8C-480CA7AFC928}"/>
              </a:ext>
            </a:extLst>
          </p:cNvPr>
          <p:cNvPicPr>
            <a:picLocks noChangeAspect="1"/>
          </p:cNvPicPr>
          <p:nvPr/>
        </p:nvPicPr>
        <p:blipFill>
          <a:blip r:embed="rId20"/>
          <a:stretch>
            <a:fillRect/>
          </a:stretch>
        </p:blipFill>
        <p:spPr>
          <a:xfrm>
            <a:off x="2111590" y="15580171"/>
            <a:ext cx="799223" cy="234439"/>
          </a:xfrm>
          <a:prstGeom prst="rect">
            <a:avLst/>
          </a:prstGeom>
        </p:spPr>
      </p:pic>
      <p:pic>
        <p:nvPicPr>
          <p:cNvPr id="10" name="Picture 9">
            <a:extLst>
              <a:ext uri="{FF2B5EF4-FFF2-40B4-BE49-F238E27FC236}">
                <a16:creationId xmlns:a16="http://schemas.microsoft.com/office/drawing/2014/main" id="{20336DC1-CE11-454D-B847-B355556CC0FC}"/>
              </a:ext>
            </a:extLst>
          </p:cNvPr>
          <p:cNvPicPr>
            <a:picLocks noChangeAspect="1"/>
          </p:cNvPicPr>
          <p:nvPr/>
        </p:nvPicPr>
        <p:blipFill>
          <a:blip r:embed="rId21"/>
          <a:stretch>
            <a:fillRect/>
          </a:stretch>
        </p:blipFill>
        <p:spPr>
          <a:xfrm>
            <a:off x="3004467" y="15577221"/>
            <a:ext cx="711365" cy="175470"/>
          </a:xfrm>
          <a:prstGeom prst="rect">
            <a:avLst/>
          </a:prstGeom>
        </p:spPr>
      </p:pic>
      <p:pic>
        <p:nvPicPr>
          <p:cNvPr id="11" name="Picture 10">
            <a:extLst>
              <a:ext uri="{FF2B5EF4-FFF2-40B4-BE49-F238E27FC236}">
                <a16:creationId xmlns:a16="http://schemas.microsoft.com/office/drawing/2014/main" id="{7719ED22-3F12-A84A-B3E5-308F59F94390}"/>
              </a:ext>
            </a:extLst>
          </p:cNvPr>
          <p:cNvPicPr>
            <a:picLocks noChangeAspect="1"/>
          </p:cNvPicPr>
          <p:nvPr/>
        </p:nvPicPr>
        <p:blipFill>
          <a:blip r:embed="rId22"/>
          <a:stretch>
            <a:fillRect/>
          </a:stretch>
        </p:blipFill>
        <p:spPr>
          <a:xfrm>
            <a:off x="3879121" y="15594437"/>
            <a:ext cx="841916" cy="190834"/>
          </a:xfrm>
          <a:prstGeom prst="rect">
            <a:avLst/>
          </a:prstGeom>
        </p:spPr>
      </p:pic>
      <p:pic>
        <p:nvPicPr>
          <p:cNvPr id="13" name="Picture 12">
            <a:extLst>
              <a:ext uri="{FF2B5EF4-FFF2-40B4-BE49-F238E27FC236}">
                <a16:creationId xmlns:a16="http://schemas.microsoft.com/office/drawing/2014/main" id="{8C18D25B-89AF-8743-8935-063C0EE78EC8}"/>
              </a:ext>
            </a:extLst>
          </p:cNvPr>
          <p:cNvPicPr>
            <a:picLocks noChangeAspect="1"/>
          </p:cNvPicPr>
          <p:nvPr/>
        </p:nvPicPr>
        <p:blipFill>
          <a:blip r:embed="rId23"/>
          <a:stretch>
            <a:fillRect/>
          </a:stretch>
        </p:blipFill>
        <p:spPr>
          <a:xfrm>
            <a:off x="262372" y="15870483"/>
            <a:ext cx="731234" cy="209621"/>
          </a:xfrm>
          <a:prstGeom prst="rect">
            <a:avLst/>
          </a:prstGeom>
        </p:spPr>
      </p:pic>
      <p:pic>
        <p:nvPicPr>
          <p:cNvPr id="14" name="Picture 13">
            <a:extLst>
              <a:ext uri="{FF2B5EF4-FFF2-40B4-BE49-F238E27FC236}">
                <a16:creationId xmlns:a16="http://schemas.microsoft.com/office/drawing/2014/main" id="{8342F807-FF77-5644-9BE1-F574ED54F10D}"/>
              </a:ext>
            </a:extLst>
          </p:cNvPr>
          <p:cNvPicPr>
            <a:picLocks noChangeAspect="1"/>
          </p:cNvPicPr>
          <p:nvPr/>
        </p:nvPicPr>
        <p:blipFill>
          <a:blip r:embed="rId24"/>
          <a:stretch>
            <a:fillRect/>
          </a:stretch>
        </p:blipFill>
        <p:spPr>
          <a:xfrm>
            <a:off x="1363075" y="15878438"/>
            <a:ext cx="712001" cy="180374"/>
          </a:xfrm>
          <a:prstGeom prst="rect">
            <a:avLst/>
          </a:prstGeom>
        </p:spPr>
      </p:pic>
      <p:pic>
        <p:nvPicPr>
          <p:cNvPr id="15" name="Picture 14">
            <a:extLst>
              <a:ext uri="{FF2B5EF4-FFF2-40B4-BE49-F238E27FC236}">
                <a16:creationId xmlns:a16="http://schemas.microsoft.com/office/drawing/2014/main" id="{6CE069EE-8537-B44B-8635-FA2D13DB4BC5}"/>
              </a:ext>
            </a:extLst>
          </p:cNvPr>
          <p:cNvPicPr>
            <a:picLocks noChangeAspect="1"/>
          </p:cNvPicPr>
          <p:nvPr/>
        </p:nvPicPr>
        <p:blipFill>
          <a:blip r:embed="rId25"/>
          <a:stretch>
            <a:fillRect/>
          </a:stretch>
        </p:blipFill>
        <p:spPr>
          <a:xfrm>
            <a:off x="4879007" y="15593534"/>
            <a:ext cx="327127" cy="187286"/>
          </a:xfrm>
          <a:prstGeom prst="rect">
            <a:avLst/>
          </a:prstGeom>
        </p:spPr>
      </p:pic>
      <p:pic>
        <p:nvPicPr>
          <p:cNvPr id="17" name="Picture 16">
            <a:extLst>
              <a:ext uri="{FF2B5EF4-FFF2-40B4-BE49-F238E27FC236}">
                <a16:creationId xmlns:a16="http://schemas.microsoft.com/office/drawing/2014/main" id="{69E1EB1E-235D-104D-866F-9426C0696CE3}"/>
              </a:ext>
            </a:extLst>
          </p:cNvPr>
          <p:cNvPicPr>
            <a:picLocks noChangeAspect="1"/>
          </p:cNvPicPr>
          <p:nvPr/>
        </p:nvPicPr>
        <p:blipFill>
          <a:blip r:embed="rId26"/>
          <a:stretch>
            <a:fillRect/>
          </a:stretch>
        </p:blipFill>
        <p:spPr>
          <a:xfrm>
            <a:off x="1037482" y="15860862"/>
            <a:ext cx="224632" cy="227668"/>
          </a:xfrm>
          <a:prstGeom prst="rect">
            <a:avLst/>
          </a:prstGeom>
        </p:spPr>
      </p:pic>
      <p:pic>
        <p:nvPicPr>
          <p:cNvPr id="18" name="Picture 17">
            <a:extLst>
              <a:ext uri="{FF2B5EF4-FFF2-40B4-BE49-F238E27FC236}">
                <a16:creationId xmlns:a16="http://schemas.microsoft.com/office/drawing/2014/main" id="{E341CFB7-8C36-6A48-8094-8C36C76C3829}"/>
              </a:ext>
            </a:extLst>
          </p:cNvPr>
          <p:cNvPicPr>
            <a:picLocks noChangeAspect="1"/>
          </p:cNvPicPr>
          <p:nvPr/>
        </p:nvPicPr>
        <p:blipFill>
          <a:blip r:embed="rId27"/>
          <a:stretch>
            <a:fillRect/>
          </a:stretch>
        </p:blipFill>
        <p:spPr>
          <a:xfrm>
            <a:off x="2136969" y="15882067"/>
            <a:ext cx="712001" cy="194614"/>
          </a:xfrm>
          <a:prstGeom prst="rect">
            <a:avLst/>
          </a:prstGeom>
        </p:spPr>
      </p:pic>
      <p:pic>
        <p:nvPicPr>
          <p:cNvPr id="20" name="Picture 19">
            <a:extLst>
              <a:ext uri="{FF2B5EF4-FFF2-40B4-BE49-F238E27FC236}">
                <a16:creationId xmlns:a16="http://schemas.microsoft.com/office/drawing/2014/main" id="{25FF7D51-4B01-8443-8261-5B178787F392}"/>
              </a:ext>
            </a:extLst>
          </p:cNvPr>
          <p:cNvPicPr>
            <a:picLocks noChangeAspect="1"/>
          </p:cNvPicPr>
          <p:nvPr/>
        </p:nvPicPr>
        <p:blipFill>
          <a:blip r:embed="rId28"/>
          <a:stretch>
            <a:fillRect/>
          </a:stretch>
        </p:blipFill>
        <p:spPr>
          <a:xfrm>
            <a:off x="3598807" y="15856384"/>
            <a:ext cx="472554" cy="207924"/>
          </a:xfrm>
          <a:prstGeom prst="rect">
            <a:avLst/>
          </a:prstGeom>
        </p:spPr>
      </p:pic>
      <p:pic>
        <p:nvPicPr>
          <p:cNvPr id="21" name="Picture 20">
            <a:extLst>
              <a:ext uri="{FF2B5EF4-FFF2-40B4-BE49-F238E27FC236}">
                <a16:creationId xmlns:a16="http://schemas.microsoft.com/office/drawing/2014/main" id="{08A649EA-7A5E-EE41-ACBE-2518A4F4621A}"/>
              </a:ext>
            </a:extLst>
          </p:cNvPr>
          <p:cNvPicPr>
            <a:picLocks noChangeAspect="1"/>
          </p:cNvPicPr>
          <p:nvPr/>
        </p:nvPicPr>
        <p:blipFill>
          <a:blip r:embed="rId29"/>
          <a:stretch>
            <a:fillRect/>
          </a:stretch>
        </p:blipFill>
        <p:spPr>
          <a:xfrm>
            <a:off x="4181029" y="15851293"/>
            <a:ext cx="225388" cy="225388"/>
          </a:xfrm>
          <a:prstGeom prst="rect">
            <a:avLst/>
          </a:prstGeom>
        </p:spPr>
      </p:pic>
      <p:pic>
        <p:nvPicPr>
          <p:cNvPr id="22" name="Picture 21">
            <a:extLst>
              <a:ext uri="{FF2B5EF4-FFF2-40B4-BE49-F238E27FC236}">
                <a16:creationId xmlns:a16="http://schemas.microsoft.com/office/drawing/2014/main" id="{FA93CD57-B1DB-EA49-B36C-3BFC5DACAFF0}"/>
              </a:ext>
            </a:extLst>
          </p:cNvPr>
          <p:cNvPicPr>
            <a:picLocks noChangeAspect="1"/>
          </p:cNvPicPr>
          <p:nvPr/>
        </p:nvPicPr>
        <p:blipFill>
          <a:blip r:embed="rId30"/>
          <a:stretch>
            <a:fillRect/>
          </a:stretch>
        </p:blipFill>
        <p:spPr>
          <a:xfrm>
            <a:off x="4612839" y="15847971"/>
            <a:ext cx="510294" cy="221128"/>
          </a:xfrm>
          <a:prstGeom prst="rect">
            <a:avLst/>
          </a:prstGeom>
        </p:spPr>
      </p:pic>
      <p:pic>
        <p:nvPicPr>
          <p:cNvPr id="23" name="Picture 22">
            <a:extLst>
              <a:ext uri="{FF2B5EF4-FFF2-40B4-BE49-F238E27FC236}">
                <a16:creationId xmlns:a16="http://schemas.microsoft.com/office/drawing/2014/main" id="{CE9A8F1F-019A-174E-815A-156CC8415814}"/>
              </a:ext>
            </a:extLst>
          </p:cNvPr>
          <p:cNvPicPr>
            <a:picLocks noChangeAspect="1"/>
          </p:cNvPicPr>
          <p:nvPr/>
        </p:nvPicPr>
        <p:blipFill>
          <a:blip r:embed="rId31"/>
          <a:stretch>
            <a:fillRect/>
          </a:stretch>
        </p:blipFill>
        <p:spPr>
          <a:xfrm>
            <a:off x="3004467" y="15852231"/>
            <a:ext cx="472559" cy="246124"/>
          </a:xfrm>
          <a:prstGeom prst="rect">
            <a:avLst/>
          </a:prstGeom>
        </p:spPr>
      </p:pic>
      <p:pic>
        <p:nvPicPr>
          <p:cNvPr id="24" name="Picture 23">
            <a:extLst>
              <a:ext uri="{FF2B5EF4-FFF2-40B4-BE49-F238E27FC236}">
                <a16:creationId xmlns:a16="http://schemas.microsoft.com/office/drawing/2014/main" id="{5DE2678D-C438-D848-948C-ECE0A8C12653}"/>
              </a:ext>
            </a:extLst>
          </p:cNvPr>
          <p:cNvPicPr>
            <a:picLocks noChangeAspect="1"/>
          </p:cNvPicPr>
          <p:nvPr/>
        </p:nvPicPr>
        <p:blipFill>
          <a:blip r:embed="rId32"/>
          <a:stretch>
            <a:fillRect/>
          </a:stretch>
        </p:blipFill>
        <p:spPr>
          <a:xfrm>
            <a:off x="5566905" y="4085952"/>
            <a:ext cx="1409153" cy="825597"/>
          </a:xfrm>
          <a:prstGeom prst="rect">
            <a:avLst/>
          </a:prstGeom>
        </p:spPr>
      </p:pic>
      <p:grpSp>
        <p:nvGrpSpPr>
          <p:cNvPr id="32" name="Group 31">
            <a:extLst>
              <a:ext uri="{FF2B5EF4-FFF2-40B4-BE49-F238E27FC236}">
                <a16:creationId xmlns:a16="http://schemas.microsoft.com/office/drawing/2014/main" id="{3D17F75F-6BE4-E14B-A9DB-012E64EE1DFB}"/>
              </a:ext>
            </a:extLst>
          </p:cNvPr>
          <p:cNvGrpSpPr/>
          <p:nvPr/>
        </p:nvGrpSpPr>
        <p:grpSpPr>
          <a:xfrm>
            <a:off x="424128" y="10545322"/>
            <a:ext cx="3418437" cy="733458"/>
            <a:chOff x="424128" y="10545322"/>
            <a:chExt cx="3418437" cy="733458"/>
          </a:xfrm>
        </p:grpSpPr>
        <p:grpSp>
          <p:nvGrpSpPr>
            <p:cNvPr id="30" name="Group 29">
              <a:extLst>
                <a:ext uri="{FF2B5EF4-FFF2-40B4-BE49-F238E27FC236}">
                  <a16:creationId xmlns:a16="http://schemas.microsoft.com/office/drawing/2014/main" id="{10F2B15E-48A6-6842-8694-7B97F0528438}"/>
                </a:ext>
              </a:extLst>
            </p:cNvPr>
            <p:cNvGrpSpPr/>
            <p:nvPr/>
          </p:nvGrpSpPr>
          <p:grpSpPr>
            <a:xfrm>
              <a:off x="424128" y="10673066"/>
              <a:ext cx="2643327" cy="529898"/>
              <a:chOff x="345406" y="10621994"/>
              <a:chExt cx="3138291" cy="629122"/>
            </a:xfrm>
          </p:grpSpPr>
          <p:pic>
            <p:nvPicPr>
              <p:cNvPr id="26" name="Picture 25">
                <a:extLst>
                  <a:ext uri="{FF2B5EF4-FFF2-40B4-BE49-F238E27FC236}">
                    <a16:creationId xmlns:a16="http://schemas.microsoft.com/office/drawing/2014/main" id="{3CB575DA-88CF-2245-A293-FF96E08DB1B7}"/>
                  </a:ext>
                </a:extLst>
              </p:cNvPr>
              <p:cNvPicPr>
                <a:picLocks noChangeAspect="1"/>
              </p:cNvPicPr>
              <p:nvPr/>
            </p:nvPicPr>
            <p:blipFill>
              <a:blip r:embed="rId33"/>
              <a:stretch>
                <a:fillRect/>
              </a:stretch>
            </p:blipFill>
            <p:spPr>
              <a:xfrm>
                <a:off x="345406" y="10621994"/>
                <a:ext cx="619557" cy="615900"/>
              </a:xfrm>
              <a:prstGeom prst="rect">
                <a:avLst/>
              </a:prstGeom>
            </p:spPr>
          </p:pic>
          <p:pic>
            <p:nvPicPr>
              <p:cNvPr id="27" name="Picture 26">
                <a:extLst>
                  <a:ext uri="{FF2B5EF4-FFF2-40B4-BE49-F238E27FC236}">
                    <a16:creationId xmlns:a16="http://schemas.microsoft.com/office/drawing/2014/main" id="{579C2CD0-AF7F-2642-B9ED-2D8FAFA680F1}"/>
                  </a:ext>
                </a:extLst>
              </p:cNvPr>
              <p:cNvPicPr>
                <a:picLocks noChangeAspect="1"/>
              </p:cNvPicPr>
              <p:nvPr/>
            </p:nvPicPr>
            <p:blipFill>
              <a:blip r:embed="rId34"/>
              <a:stretch>
                <a:fillRect/>
              </a:stretch>
            </p:blipFill>
            <p:spPr>
              <a:xfrm>
                <a:off x="2096781" y="10631594"/>
                <a:ext cx="522474" cy="619521"/>
              </a:xfrm>
              <a:prstGeom prst="rect">
                <a:avLst/>
              </a:prstGeom>
            </p:spPr>
          </p:pic>
          <p:pic>
            <p:nvPicPr>
              <p:cNvPr id="28" name="Picture 27">
                <a:extLst>
                  <a:ext uri="{FF2B5EF4-FFF2-40B4-BE49-F238E27FC236}">
                    <a16:creationId xmlns:a16="http://schemas.microsoft.com/office/drawing/2014/main" id="{70CB7F2A-FC0B-A740-B772-9D19AC127596}"/>
                  </a:ext>
                </a:extLst>
              </p:cNvPr>
              <p:cNvPicPr>
                <a:picLocks noChangeAspect="1"/>
              </p:cNvPicPr>
              <p:nvPr/>
            </p:nvPicPr>
            <p:blipFill>
              <a:blip r:embed="rId35"/>
              <a:stretch>
                <a:fillRect/>
              </a:stretch>
            </p:blipFill>
            <p:spPr>
              <a:xfrm>
                <a:off x="2842777" y="10635216"/>
                <a:ext cx="640920" cy="615899"/>
              </a:xfrm>
              <a:prstGeom prst="rect">
                <a:avLst/>
              </a:prstGeom>
            </p:spPr>
          </p:pic>
          <p:pic>
            <p:nvPicPr>
              <p:cNvPr id="29" name="Picture 28">
                <a:extLst>
                  <a:ext uri="{FF2B5EF4-FFF2-40B4-BE49-F238E27FC236}">
                    <a16:creationId xmlns:a16="http://schemas.microsoft.com/office/drawing/2014/main" id="{A6FDEFDD-5BE0-9842-AFE1-3C82D3AD3A05}"/>
                  </a:ext>
                </a:extLst>
              </p:cNvPr>
              <p:cNvPicPr>
                <a:picLocks noChangeAspect="1"/>
              </p:cNvPicPr>
              <p:nvPr/>
            </p:nvPicPr>
            <p:blipFill>
              <a:blip r:embed="rId36"/>
              <a:stretch>
                <a:fillRect/>
              </a:stretch>
            </p:blipFill>
            <p:spPr>
              <a:xfrm>
                <a:off x="1096761" y="10645860"/>
                <a:ext cx="742759" cy="605256"/>
              </a:xfrm>
              <a:prstGeom prst="rect">
                <a:avLst/>
              </a:prstGeom>
            </p:spPr>
          </p:pic>
        </p:grpSp>
        <p:pic>
          <p:nvPicPr>
            <p:cNvPr id="25" name="Picture 24">
              <a:extLst>
                <a:ext uri="{FF2B5EF4-FFF2-40B4-BE49-F238E27FC236}">
                  <a16:creationId xmlns:a16="http://schemas.microsoft.com/office/drawing/2014/main" id="{64890BB0-010B-824C-89A5-515006F46777}"/>
                </a:ext>
              </a:extLst>
            </p:cNvPr>
            <p:cNvPicPr>
              <a:picLocks noChangeAspect="1"/>
            </p:cNvPicPr>
            <p:nvPr/>
          </p:nvPicPr>
          <p:blipFill>
            <a:blip r:embed="rId37"/>
            <a:stretch>
              <a:fillRect/>
            </a:stretch>
          </p:blipFill>
          <p:spPr>
            <a:xfrm>
              <a:off x="3167783" y="10545322"/>
              <a:ext cx="674782" cy="733458"/>
            </a:xfrm>
            <a:prstGeom prst="rect">
              <a:avLst/>
            </a:prstGeom>
          </p:spPr>
        </p:pic>
      </p:grpSp>
      <p:sp>
        <p:nvSpPr>
          <p:cNvPr id="33" name="TextBox 32">
            <a:extLst>
              <a:ext uri="{FF2B5EF4-FFF2-40B4-BE49-F238E27FC236}">
                <a16:creationId xmlns:a16="http://schemas.microsoft.com/office/drawing/2014/main" id="{F9BC8139-2D7E-EB46-8196-5E91CE60C29F}"/>
              </a:ext>
            </a:extLst>
          </p:cNvPr>
          <p:cNvSpPr txBox="1"/>
          <p:nvPr/>
        </p:nvSpPr>
        <p:spPr>
          <a:xfrm>
            <a:off x="5493770" y="15342238"/>
            <a:ext cx="4249542" cy="707886"/>
          </a:xfrm>
          <a:prstGeom prst="rect">
            <a:avLst/>
          </a:prstGeom>
          <a:noFill/>
        </p:spPr>
        <p:txBody>
          <a:bodyPr wrap="square" rtlCol="0">
            <a:spAutoFit/>
          </a:bodyPr>
          <a:lstStyle/>
          <a:p>
            <a:r>
              <a:rPr lang="en-US" sz="1000" dirty="0"/>
              <a:t>References</a:t>
            </a:r>
          </a:p>
          <a:p>
            <a:pPr marL="228600" indent="-228600">
              <a:buFont typeface="+mj-lt"/>
              <a:buAutoNum type="arabicPeriod"/>
            </a:pPr>
            <a:r>
              <a:rPr lang="nb-NO" sz="750" dirty="0"/>
              <a:t>Suresh Kumar Mukhiya, </a:t>
            </a:r>
            <a:r>
              <a:rPr lang="nb-NO" sz="750" dirty="0" err="1"/>
              <a:t>Fazle</a:t>
            </a:r>
            <a:r>
              <a:rPr lang="nb-NO" sz="750" dirty="0"/>
              <a:t> Rabbi, K. I. P. Y. L. An </a:t>
            </a:r>
            <a:r>
              <a:rPr lang="nb-NO" sz="750" dirty="0" err="1"/>
              <a:t>architectural</a:t>
            </a:r>
            <a:r>
              <a:rPr lang="nb-NO" sz="750" dirty="0"/>
              <a:t> design </a:t>
            </a:r>
            <a:r>
              <a:rPr lang="nb-NO" sz="750" dirty="0" err="1"/>
              <a:t>forself-reporting</a:t>
            </a:r>
            <a:r>
              <a:rPr lang="nb-NO" sz="750" dirty="0"/>
              <a:t> e-</a:t>
            </a:r>
            <a:r>
              <a:rPr lang="nb-NO" sz="750" dirty="0" err="1"/>
              <a:t>health</a:t>
            </a:r>
            <a:r>
              <a:rPr lang="nb-NO" sz="750" dirty="0"/>
              <a:t> systems. In ICSE 2019 </a:t>
            </a:r>
            <a:r>
              <a:rPr lang="nb-NO" sz="750" dirty="0" err="1"/>
              <a:t>Proceedings</a:t>
            </a:r>
            <a:r>
              <a:rPr lang="nb-NO" sz="750" dirty="0"/>
              <a:t> in </a:t>
            </a:r>
            <a:r>
              <a:rPr lang="nb-NO" sz="750" dirty="0" err="1"/>
              <a:t>the</a:t>
            </a:r>
            <a:r>
              <a:rPr lang="nb-NO" sz="750" dirty="0"/>
              <a:t> IEEE Digital Library (2018)</a:t>
            </a:r>
          </a:p>
          <a:p>
            <a:pPr marL="228600" indent="-228600">
              <a:buFont typeface="+mj-lt"/>
              <a:buAutoNum type="arabicPeriod"/>
            </a:pPr>
            <a:r>
              <a:rPr lang="nb-NO" sz="750" dirty="0"/>
              <a:t>Hl7 FHIR SMART </a:t>
            </a:r>
            <a:r>
              <a:rPr lang="nb-NO" sz="750" dirty="0" err="1"/>
              <a:t>app</a:t>
            </a:r>
            <a:r>
              <a:rPr lang="nb-NO" sz="750" dirty="0"/>
              <a:t> </a:t>
            </a:r>
            <a:r>
              <a:rPr lang="nb-NO" sz="750" dirty="0" err="1"/>
              <a:t>launch</a:t>
            </a:r>
            <a:r>
              <a:rPr lang="nb-NO" sz="750" dirty="0"/>
              <a:t>, </a:t>
            </a:r>
            <a:r>
              <a:rPr lang="nb-NO" sz="750" dirty="0" err="1"/>
              <a:t>Retrieved</a:t>
            </a:r>
            <a:r>
              <a:rPr lang="nb-NO" sz="750" dirty="0"/>
              <a:t> </a:t>
            </a:r>
            <a:r>
              <a:rPr lang="nb-NO" sz="750" dirty="0" err="1"/>
              <a:t>December</a:t>
            </a:r>
            <a:r>
              <a:rPr lang="nb-NO" sz="750" dirty="0"/>
              <a:t> 28, http://hl7.org/ </a:t>
            </a:r>
            <a:r>
              <a:rPr lang="nb-NO" sz="750" dirty="0" err="1"/>
              <a:t>fhir</a:t>
            </a:r>
            <a:r>
              <a:rPr lang="nb-NO" sz="750" dirty="0"/>
              <a:t>/smart-</a:t>
            </a:r>
            <a:r>
              <a:rPr lang="nb-NO" sz="750" dirty="0" err="1"/>
              <a:t>app</a:t>
            </a:r>
            <a:r>
              <a:rPr lang="nb-NO" sz="750" dirty="0"/>
              <a:t>-</a:t>
            </a:r>
            <a:r>
              <a:rPr lang="nb-NO" sz="750" dirty="0" err="1"/>
              <a:t>launch</a:t>
            </a:r>
            <a:r>
              <a:rPr lang="nb-NO" sz="750" dirty="0"/>
              <a:t>/.</a:t>
            </a:r>
            <a:endParaRPr lang="en-US" sz="750" dirty="0"/>
          </a:p>
        </p:txBody>
      </p:sp>
    </p:spTree>
    <p:extLst>
      <p:ext uri="{BB962C8B-B14F-4D97-AF65-F5344CB8AC3E}">
        <p14:creationId xmlns:p14="http://schemas.microsoft.com/office/powerpoint/2010/main" val="2964606735"/>
      </p:ext>
    </p:extLst>
  </p:cSld>
  <p:clrMapOvr>
    <a:masterClrMapping/>
  </p:clrMapOvr>
</p:sld>
</file>

<file path=ppt/theme/theme1.xml><?xml version="1.0" encoding="utf-8"?>
<a:theme xmlns:a="http://schemas.openxmlformats.org/drawingml/2006/main" name="Office Theme">
  <a:themeElements>
    <a:clrScheme name="Voyage">
      <a:dk1>
        <a:sysClr val="windowText" lastClr="000000"/>
      </a:dk1>
      <a:lt1>
        <a:sysClr val="window" lastClr="FFFFFF"/>
      </a:lt1>
      <a:dk2>
        <a:srgbClr val="3A3A3A"/>
      </a:dk2>
      <a:lt2>
        <a:srgbClr val="ACACAC"/>
      </a:lt2>
      <a:accent1>
        <a:srgbClr val="01B1AE"/>
      </a:accent1>
      <a:accent2>
        <a:srgbClr val="6AA4D9"/>
      </a:accent2>
      <a:accent3>
        <a:srgbClr val="F26289"/>
      </a:accent3>
      <a:accent4>
        <a:srgbClr val="ED7D31"/>
      </a:accent4>
      <a:accent5>
        <a:srgbClr val="A88CF6"/>
      </a:accent5>
      <a:accent6>
        <a:srgbClr val="3A3A3A"/>
      </a:accent6>
      <a:hlink>
        <a:srgbClr val="01B1AE"/>
      </a:hlink>
      <a:folHlink>
        <a:srgbClr val="01B1AE"/>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Food Infographics_SB - v4" id="{25BC1D1E-E4C3-4261-A726-FF03A28815EA}" vid="{DD439898-7991-4EA2-BFA2-A5FBC5E689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73E210-CB54-4BF9-8234-C84ACF2D4C9A}">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D8557EDB-1210-4894-BEC9-506AA9AE8857}">
  <ds:schemaRefs>
    <ds:schemaRef ds:uri="http://schemas.microsoft.com/sharepoint/v3/contenttype/forms"/>
  </ds:schemaRefs>
</ds:datastoreItem>
</file>

<file path=customXml/itemProps3.xml><?xml version="1.0" encoding="utf-8"?>
<ds:datastoreItem xmlns:ds="http://schemas.openxmlformats.org/officeDocument/2006/customXml" ds:itemID="{27C21715-FEA5-4C5E-AFD6-AAC3D3BBE1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458</Words>
  <Application>Microsoft Macintosh PowerPoint</Application>
  <PresentationFormat>Custom</PresentationFormat>
  <Paragraphs>59</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Garamond</vt:lpstr>
      <vt:lpstr>Trebuchet MS</vt:lpstr>
      <vt:lpstr>Office Theme</vt:lpstr>
      <vt:lpstr>Infographic title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Suresh Kumar Mukhiya</dc:creator>
  <cp:lastModifiedBy/>
  <cp:revision>1</cp:revision>
  <cp:lastPrinted>2019-05-23T11:43:58Z</cp:lastPrinted>
  <dcterms:created xsi:type="dcterms:W3CDTF">2019-05-20T14:46:18Z</dcterms:created>
  <dcterms:modified xsi:type="dcterms:W3CDTF">2019-05-23T11:44:08Z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